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1"/>
  </p:sldMasterIdLst>
  <p:notesMasterIdLst>
    <p:notesMasterId r:id="rId103"/>
  </p:notesMasterIdLst>
  <p:handoutMasterIdLst>
    <p:handoutMasterId r:id="rId104"/>
  </p:handoutMasterIdLst>
  <p:sldIdLst>
    <p:sldId id="263" r:id="rId2"/>
    <p:sldId id="565" r:id="rId3"/>
    <p:sldId id="471" r:id="rId4"/>
    <p:sldId id="472" r:id="rId5"/>
    <p:sldId id="446" r:id="rId6"/>
    <p:sldId id="449" r:id="rId7"/>
    <p:sldId id="450" r:id="rId8"/>
    <p:sldId id="451" r:id="rId9"/>
    <p:sldId id="458" r:id="rId10"/>
    <p:sldId id="452" r:id="rId11"/>
    <p:sldId id="453" r:id="rId12"/>
    <p:sldId id="454" r:id="rId13"/>
    <p:sldId id="455" r:id="rId14"/>
    <p:sldId id="456" r:id="rId15"/>
    <p:sldId id="457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73" r:id="rId24"/>
    <p:sldId id="477" r:id="rId25"/>
    <p:sldId id="475" r:id="rId26"/>
    <p:sldId id="476" r:id="rId27"/>
    <p:sldId id="474" r:id="rId28"/>
    <p:sldId id="479" r:id="rId29"/>
    <p:sldId id="478" r:id="rId30"/>
    <p:sldId id="480" r:id="rId31"/>
    <p:sldId id="482" r:id="rId32"/>
    <p:sldId id="483" r:id="rId33"/>
    <p:sldId id="481" r:id="rId34"/>
    <p:sldId id="484" r:id="rId35"/>
    <p:sldId id="485" r:id="rId36"/>
    <p:sldId id="486" r:id="rId37"/>
    <p:sldId id="487" r:id="rId38"/>
    <p:sldId id="488" r:id="rId39"/>
    <p:sldId id="490" r:id="rId40"/>
    <p:sldId id="489" r:id="rId41"/>
    <p:sldId id="466" r:id="rId42"/>
    <p:sldId id="491" r:id="rId43"/>
    <p:sldId id="492" r:id="rId44"/>
    <p:sldId id="468" r:id="rId45"/>
    <p:sldId id="493" r:id="rId46"/>
    <p:sldId id="505" r:id="rId47"/>
    <p:sldId id="506" r:id="rId48"/>
    <p:sldId id="508" r:id="rId49"/>
    <p:sldId id="509" r:id="rId50"/>
    <p:sldId id="510" r:id="rId51"/>
    <p:sldId id="511" r:id="rId52"/>
    <p:sldId id="512" r:id="rId53"/>
    <p:sldId id="513" r:id="rId54"/>
    <p:sldId id="514" r:id="rId55"/>
    <p:sldId id="504" r:id="rId56"/>
    <p:sldId id="524" r:id="rId57"/>
    <p:sldId id="525" r:id="rId58"/>
    <p:sldId id="564" r:id="rId59"/>
    <p:sldId id="532" r:id="rId60"/>
    <p:sldId id="566" r:id="rId61"/>
    <p:sldId id="567" r:id="rId62"/>
    <p:sldId id="533" r:id="rId63"/>
    <p:sldId id="534" r:id="rId64"/>
    <p:sldId id="539" r:id="rId65"/>
    <p:sldId id="535" r:id="rId66"/>
    <p:sldId id="537" r:id="rId67"/>
    <p:sldId id="538" r:id="rId68"/>
    <p:sldId id="540" r:id="rId69"/>
    <p:sldId id="541" r:id="rId70"/>
    <p:sldId id="542" r:id="rId71"/>
    <p:sldId id="543" r:id="rId72"/>
    <p:sldId id="544" r:id="rId73"/>
    <p:sldId id="545" r:id="rId74"/>
    <p:sldId id="546" r:id="rId75"/>
    <p:sldId id="547" r:id="rId76"/>
    <p:sldId id="548" r:id="rId77"/>
    <p:sldId id="549" r:id="rId78"/>
    <p:sldId id="550" r:id="rId79"/>
    <p:sldId id="551" r:id="rId80"/>
    <p:sldId id="552" r:id="rId81"/>
    <p:sldId id="553" r:id="rId82"/>
    <p:sldId id="554" r:id="rId83"/>
    <p:sldId id="556" r:id="rId84"/>
    <p:sldId id="557" r:id="rId85"/>
    <p:sldId id="558" r:id="rId86"/>
    <p:sldId id="559" r:id="rId87"/>
    <p:sldId id="560" r:id="rId88"/>
    <p:sldId id="561" r:id="rId89"/>
    <p:sldId id="562" r:id="rId90"/>
    <p:sldId id="563" r:id="rId91"/>
    <p:sldId id="526" r:id="rId92"/>
    <p:sldId id="527" r:id="rId93"/>
    <p:sldId id="528" r:id="rId94"/>
    <p:sldId id="529" r:id="rId95"/>
    <p:sldId id="530" r:id="rId96"/>
    <p:sldId id="531" r:id="rId97"/>
    <p:sldId id="507" r:id="rId98"/>
    <p:sldId id="500" r:id="rId99"/>
    <p:sldId id="501" r:id="rId100"/>
    <p:sldId id="502" r:id="rId101"/>
    <p:sldId id="503" r:id="rId10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8788C491-C526-4E69-8837-8D9075ED58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4A81B73E-C621-4520-A81C-C0D3D78EC0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DBC1F8E8-5B8A-4B6A-874C-B623DB91B28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>
            <a:extLst>
              <a:ext uri="{FF2B5EF4-FFF2-40B4-BE49-F238E27FC236}">
                <a16:creationId xmlns:a16="http://schemas.microsoft.com/office/drawing/2014/main" id="{FF885626-5B9C-45ED-90E5-D2190425209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panose="020B0604020202020204" pitchFamily="34" charset="0"/>
              </a:defRPr>
            </a:lvl1pPr>
          </a:lstStyle>
          <a:p>
            <a:fld id="{425F1963-266E-483D-A112-A3849DE507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13377F-3DE2-4713-AE27-A94ABB48E7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C26F5-7464-47C6-B6B6-B5B82381E1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E472FE-23E8-4CA6-A357-8B6993774148}" type="datetimeFigureOut">
              <a:rPr lang="en-GB"/>
              <a:pPr>
                <a:defRPr/>
              </a:pPr>
              <a:t>22/03/2019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F79D9C-B54D-4E53-8AC2-0411360FFD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9FC737-607A-4E92-BB48-C633110AD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5DE4C-E5A2-4F36-B27A-2606D87C13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F5276-83D6-4240-9FD2-D2CAB1DBB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8580EF-9A3A-433D-A2E6-4C567BB28A1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17855961-F056-4C3C-9D34-1593C7F5A4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0C0C387B-9FA1-4F7C-AD22-A725CB8C4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5E62860B-6839-4D54-BC0B-79370B97E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1060C78-33B3-4B0F-A38B-4AE8752C8673}" type="slidenum">
              <a:rPr lang="en-US" altLang="en-US"/>
              <a:pPr/>
              <a:t>98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6A8673B-52D7-43CC-9F8E-F5D2400B5C0F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810B210-5A66-4271-88A2-C6006A714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A03923A8-C88B-4B5F-ACAA-652E29223B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6D080CB7-9811-4592-B952-28F8873B58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C77763B-503B-4E87-B73B-F3CA8EEBDDB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39217D9-D714-4B0A-B572-902C349A020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DC21468-93B5-48F0-90DA-B2D5F3CBD3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D62BE021-8911-49B1-96F5-36A741AB2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F3EABD9-1ECB-46A2-9CC2-F487316323B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D00C452-86EC-4118-86D6-8C6B2E333C0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553CC9AC-CD63-4585-85C5-A291480A45B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DAF7529-812D-418F-9A00-8021BCCC671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A69BF3A2-7970-4DE2-BD6F-0C8CCB716C2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C6BB4CB-FA86-4A9B-9B5C-241488689A7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C6FB1114-D88A-47CA-925A-24245BE065C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8BAD48D8-99C8-4944-98F0-2B0794ABE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E2A3B76D-501B-420C-82AA-8886169D5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D8FCC-EF49-4811-BCAE-7E70F2392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210974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1852BAC-3AA1-411F-BF8B-D4716C8C5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CC5DA20-256E-4C72-AC35-7045FB47E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3E25934-8E1B-499C-8D7B-CE6D475AB3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C9975-2664-450A-B564-4DD5F08D5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41025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6A08CE3-2C53-4F5A-A009-B300ACB85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5B11692-965E-4969-853D-3796FE7F5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5424439-DAAA-4CAE-AB15-E409029335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6822A-BF76-4A9B-8079-78DC80914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087936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A2A87DA0-0B85-49E5-BB24-9C78A765A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76E5E74-4C44-4C06-AAD4-A674008FE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729EC51C-8BBA-4D80-B761-A65F3CE97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B630F-2AF1-4729-9944-0E0562E7D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840769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675EFF10-104D-4DA4-8B53-F8EE0C2DC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AD91C966-DAD0-4D7C-A8D4-02DF1EDEC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CF6A7C5C-8FA0-41DE-96A1-A29F97BC9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E1491-CB87-4A7F-887B-A327BA7A0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287098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8B516D8-F4B1-4D41-B580-AAC5E1491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60BFFE3-856A-406E-B068-F61591F8E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255F04E-3A82-4646-995A-5143C09D3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BA4BC-87BA-4F24-B9B8-67D4E77BB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053617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9B9B0C7-4AB1-4838-97B5-80FC51284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BD88B141-F33F-46FE-8D4F-C933351EC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1A1A27C-0E08-4B82-BB63-DC57ED566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0676D-519F-4BF0-B08C-D23340DBB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58395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4931566-BAD2-4055-BE6A-0C0FD5DA0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DA21D21-00E6-435E-B237-9B31E5678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81D3AF0C-B861-4EDF-8784-CE90DD956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8161D-7B32-4742-ADF2-BB59F0D2B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959822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335EEF5-5019-4318-B82A-54B061FE5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906B9F3-FC68-4938-A4CF-C5FD4E921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7DBA719-39B7-4993-862A-C2ADAD2AA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94247-24CA-4BFA-B6F6-F7810E224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42447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AA35228-621B-4A6A-8EBC-FE58620FF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0469DBE-D800-4945-AA74-4C1A5822C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5481FCD-26E4-473F-A316-8331E492E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2DACF-656E-4B12-A041-A11B4AACC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53942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9109A28-B0E3-4670-B1CF-F0E763561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BA2349D-AB47-4576-9904-BF30BA811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26153C26-A5A3-426C-B9B8-0B141F94E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3053-8145-42FA-A436-58982E941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45526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E1D74F58-DF05-4686-87B5-E94B6199A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A1FCA29F-6ABF-40B8-9175-03F5AB759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D204106-EDF6-4134-A58F-BDA360B6B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21D1C-8AF3-45A7-AC11-F337C6C64F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22750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F906D157-8B77-4F70-BEEF-79BB0E1AB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FBA7D7B1-85A0-497B-8C2E-5713B5186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39C97DE-5E09-470A-8581-D5C512B9D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56168-152B-42F8-9E5E-DFDBC337F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60072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B876619-C57D-435F-9A20-CA476B6CA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3C14264-D5AC-4580-86FD-18CAAA4FF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B835007-089B-4699-8D97-1AFC60F6B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D57B9-FFDC-40D8-BDCF-D6883F33E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571989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209675F-AD34-4D14-BFF3-6FEA2B94E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7310F43-C899-4587-BDF4-7E8687E69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832DE3B-B1DD-4D09-BCD2-E8AC9EC425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9DF1-F420-4F1A-971D-8256C3492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24454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D11044B-4A68-4556-BF76-3E319754F0B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2F6692EA-081C-49EF-8133-3FDC5492C1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6EAD76AD-1F20-4780-BF64-2CCF2AA8AA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DFF559CA-02FB-4DE4-B73D-1D2B11860C2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CEFBA968-0281-4500-9C61-C10D7799B48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BD9A433D-C375-4E85-9690-1B4E57A6F20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80F3E25D-7C17-45FF-B672-E90D34AFF98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D907577B-26DF-4E5B-A908-AB011F27356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26C8B8FA-4E7C-49E0-B655-5AEE4DE69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77238D25-3B77-40DE-8BDA-EB4147C85B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B28B9486-EBCB-458C-B221-F96B78C769D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7F55BC35-DA26-443E-8C73-8138A91BE29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DF01689F-A00C-4675-8B94-4D2F4927102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4111" name="Rectangle 15">
            <a:extLst>
              <a:ext uri="{FF2B5EF4-FFF2-40B4-BE49-F238E27FC236}">
                <a16:creationId xmlns:a16="http://schemas.microsoft.com/office/drawing/2014/main" id="{CFEC1886-2FAC-4843-87A5-8E3A89C7B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3EEAC758-3B6A-4B22-8EEC-9A522F7CA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83DDD656-18FB-43D3-9B31-7077D98133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5A438B6A-3462-45A8-8059-7C201AC743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A5702C87-148E-49EE-94FB-C8F3E08689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B0889BC2-55AD-46E4-A4DC-574D2072B5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epa.newschool.edu/het/profiles/ohlin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#c05-note-0001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Relationship Id="rId4" Type="http://schemas.openxmlformats.org/officeDocument/2006/relationships/hyperlink" Target="#c05-note-0002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n.wikipedia.org/wiki/Wassily_Leontie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0CF187F-5F28-4F67-94BD-EB262221B0B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0" y="930275"/>
            <a:ext cx="8763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4000">
                <a:solidFill>
                  <a:schemeClr val="tx1"/>
                </a:solidFill>
                <a:latin typeface="Verdana" pitchFamily="34" charset="0"/>
              </a:rPr>
              <a:t>5. Poglavlje – HOS teorema</a:t>
            </a:r>
            <a:br>
              <a:rPr lang="sr-Latn-CS" sz="4000">
                <a:solidFill>
                  <a:schemeClr val="tx1"/>
                </a:solidFill>
                <a:latin typeface="Verdana" pitchFamily="34" charset="0"/>
              </a:rPr>
            </a:br>
            <a:r>
              <a:rPr lang="sr-Latn-CS" sz="4000">
                <a:solidFill>
                  <a:schemeClr val="tx1"/>
                </a:solidFill>
                <a:latin typeface="Verdana" pitchFamily="34" charset="0"/>
              </a:rPr>
              <a:t>Hekšer-Olin(Samjuelsonova) teorema</a:t>
            </a:r>
            <a:endParaRPr lang="en-US" sz="4000" b="0">
              <a:effectLst/>
            </a:endParaRPr>
          </a:p>
        </p:txBody>
      </p:sp>
      <p:pic>
        <p:nvPicPr>
          <p:cNvPr id="3075" name="Picture 54" descr="heckscher">
            <a:extLst>
              <a:ext uri="{FF2B5EF4-FFF2-40B4-BE49-F238E27FC236}">
                <a16:creationId xmlns:a16="http://schemas.microsoft.com/office/drawing/2014/main" id="{9A3AF0F7-DAE6-478B-AC16-EFF207AE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24780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5">
            <a:extLst>
              <a:ext uri="{FF2B5EF4-FFF2-40B4-BE49-F238E27FC236}">
                <a16:creationId xmlns:a16="http://schemas.microsoft.com/office/drawing/2014/main" id="{595143A6-A8EC-4F5C-AAA9-E1EE8091D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5775325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b="1" u="none"/>
              <a:t>Eli F Heckscher</a:t>
            </a:r>
            <a:r>
              <a:rPr lang="sr-Latn-CS" altLang="en-US" b="1" u="none"/>
              <a:t>                  </a:t>
            </a:r>
            <a:r>
              <a:rPr lang="en-US" altLang="en-US" b="1" u="none"/>
              <a:t> </a:t>
            </a:r>
            <a:r>
              <a:rPr lang="en-US" altLang="en-US" sz="2000" b="1" u="none">
                <a:latin typeface="Tahoma" panose="020B0604030504040204" pitchFamily="34" charset="0"/>
                <a:cs typeface="Tahoma" panose="020B0604030504040204" pitchFamily="34" charset="0"/>
              </a:rPr>
              <a:t>Bertil Ohlin</a:t>
            </a:r>
            <a:r>
              <a:rPr lang="sr-Latn-CS" altLang="en-US" sz="2000" b="1" u="none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r-Latn-CS" altLang="en-US" b="1" u="none"/>
          </a:p>
          <a:p>
            <a:r>
              <a:rPr lang="en-US" altLang="en-US" b="1" u="none"/>
              <a:t>(1879-1952)</a:t>
            </a:r>
            <a:r>
              <a:rPr lang="sr-Latn-CS" altLang="en-US" b="1" u="none"/>
              <a:t>                      </a:t>
            </a:r>
            <a:r>
              <a:rPr lang="en-US" altLang="en-US" sz="2000" b="1" u="none">
                <a:latin typeface="Tahoma" panose="020B0604030504040204" pitchFamily="34" charset="0"/>
                <a:cs typeface="Tahoma" panose="020B0604030504040204" pitchFamily="34" charset="0"/>
              </a:rPr>
              <a:t>(1899-1979) </a:t>
            </a:r>
            <a:endParaRPr lang="sr-Latn-CS" altLang="en-US" sz="2000" b="1" u="none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sr-Latn-CS" altLang="en-US" sz="2000" b="1" u="none">
                <a:latin typeface="Tahoma" panose="020B0604030504040204" pitchFamily="34" charset="0"/>
                <a:cs typeface="Tahoma" panose="020B0604030504040204" pitchFamily="34" charset="0"/>
              </a:rPr>
              <a:t>University of Stockholm</a:t>
            </a:r>
            <a:r>
              <a:rPr lang="en-US" altLang="en-US" sz="2000" b="1" u="none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altLang="en-US" sz="2000" b="1" u="none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000" b="1" u="none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7" name="Picture 56" descr="(*)">
            <a:hlinkClick r:id="rId3"/>
            <a:extLst>
              <a:ext uri="{FF2B5EF4-FFF2-40B4-BE49-F238E27FC236}">
                <a16:creationId xmlns:a16="http://schemas.microsoft.com/office/drawing/2014/main" id="{A1A47209-482C-4357-97FB-57C4816D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2400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59">
            <a:extLst>
              <a:ext uri="{FF2B5EF4-FFF2-40B4-BE49-F238E27FC236}">
                <a16:creationId xmlns:a16="http://schemas.microsoft.com/office/drawing/2014/main" id="{568E6857-6393-4BA1-8F84-5FEB7CFA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049537"/>
            <a:ext cx="32654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sr-Latn-CS" altLang="en-US" b="1" u="none" dirty="0"/>
              <a:t>1977 Nobelova nagrada Ohlin i Meade </a:t>
            </a:r>
          </a:p>
          <a:p>
            <a:pPr algn="l" eaLnBrk="1" hangingPunct="1"/>
            <a:endParaRPr lang="sr-Latn-CS" altLang="en-US" b="1" dirty="0"/>
          </a:p>
          <a:p>
            <a:pPr algn="l" eaLnBrk="1" hangingPunct="1"/>
            <a:r>
              <a:rPr lang="sr-Latn-CS" altLang="en-US" b="1" u="none" dirty="0"/>
              <a:t>Tj. “za pionirski doprinos teoriji međunarodne razmene i međunarodnog kretanja kapitala”</a:t>
            </a:r>
            <a:endParaRPr lang="en-US" altLang="en-US" b="1" u="none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FA6BFC30-C296-4939-BAB7-7D1C111BC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4</a:t>
            </a:r>
            <a:endParaRPr lang="en-US"/>
          </a:p>
        </p:txBody>
      </p:sp>
      <p:sp>
        <p:nvSpPr>
          <p:cNvPr id="301060" name="Rectangle 4">
            <a:extLst>
              <a:ext uri="{FF2B5EF4-FFF2-40B4-BE49-F238E27FC236}">
                <a16:creationId xmlns:a16="http://schemas.microsoft.com/office/drawing/2014/main" id="{5CE010C6-6962-499B-8CE9-90991ED33B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4800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Konstantna ekonomija obima u obe zemlje</a:t>
            </a:r>
            <a:endParaRPr lang="en-US" dirty="0"/>
          </a:p>
        </p:txBody>
      </p:sp>
      <p:sp>
        <p:nvSpPr>
          <p:cNvPr id="301061" name="Rectangle 5">
            <a:extLst>
              <a:ext uri="{FF2B5EF4-FFF2-40B4-BE49-F238E27FC236}">
                <a16:creationId xmlns:a16="http://schemas.microsoft.com/office/drawing/2014/main" id="{CA3ED3E7-B0EF-4DF1-AB6D-BF6B3C1091C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991557"/>
            <a:ext cx="36957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F(nK,nR)=nF(K,R)</a:t>
            </a:r>
            <a:endParaRPr lang="en-US" dirty="0"/>
          </a:p>
        </p:txBody>
      </p:sp>
      <p:sp>
        <p:nvSpPr>
          <p:cNvPr id="301062" name="Rectangle 6">
            <a:extLst>
              <a:ext uri="{FF2B5EF4-FFF2-40B4-BE49-F238E27FC236}">
                <a16:creationId xmlns:a16="http://schemas.microsoft.com/office/drawing/2014/main" id="{DAB154C2-9962-4B29-8E97-EE40372DD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10000"/>
            <a:ext cx="7239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sz="2400" u="none" dirty="0"/>
              <a:t>Na</a:t>
            </a:r>
            <a:r>
              <a:rPr lang="sr-Latn-CS" altLang="en-US" sz="2400" u="none" dirty="0"/>
              <a:t> </a:t>
            </a:r>
            <a:r>
              <a:rPr lang="en-US" altLang="en-US" sz="2400" u="none" dirty="0"/>
              <a:t>primer, </a:t>
            </a:r>
            <a:endParaRPr lang="sr-Latn-RS" altLang="en-US" sz="2400" u="none" dirty="0"/>
          </a:p>
          <a:p>
            <a:pPr algn="l"/>
            <a:endParaRPr lang="sr-Latn-RS" altLang="en-US" sz="2400" u="none" dirty="0"/>
          </a:p>
          <a:p>
            <a:pPr algn="l"/>
            <a:r>
              <a:rPr lang="en-US" altLang="en-US" sz="2400" u="none" dirty="0" err="1"/>
              <a:t>ako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je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Zemlja</a:t>
            </a:r>
            <a:r>
              <a:rPr lang="en-US" altLang="en-US" sz="2400" u="none" dirty="0"/>
              <a:t> 1 u </a:t>
            </a:r>
            <a:r>
              <a:rPr lang="en-US" altLang="en-US" sz="2400" u="none" dirty="0" err="1"/>
              <a:t>proizvodnji</a:t>
            </a:r>
            <a:r>
              <a:rPr lang="en-US" altLang="en-US" sz="2400" u="none" dirty="0"/>
              <a:t> X </a:t>
            </a:r>
            <a:r>
              <a:rPr lang="en-US" altLang="en-US" sz="2400" u="none" dirty="0" err="1"/>
              <a:t>povećala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količinu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rada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i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količinu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kapitala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za</a:t>
            </a:r>
            <a:r>
              <a:rPr lang="sr-Latn-CS" altLang="en-US" sz="2400" u="none" dirty="0"/>
              <a:t> </a:t>
            </a:r>
            <a:r>
              <a:rPr lang="en-US" altLang="en-US" sz="2400" u="none" dirty="0"/>
              <a:t>1</a:t>
            </a:r>
            <a:r>
              <a:rPr lang="sr-Latn-RS" altLang="en-US" sz="2400" u="none" dirty="0"/>
              <a:t>0%</a:t>
            </a:r>
          </a:p>
          <a:p>
            <a:pPr algn="l"/>
            <a:r>
              <a:rPr lang="en-US" altLang="en-US" sz="2400" u="none" dirty="0" err="1"/>
              <a:t>njen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autput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rast</a:t>
            </a:r>
            <a:r>
              <a:rPr lang="sr-Latn-RS" altLang="en-US" sz="2400" u="none" dirty="0"/>
              <a:t>e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za</a:t>
            </a:r>
            <a:r>
              <a:rPr lang="en-US" altLang="en-US" sz="2400" u="none" dirty="0"/>
              <a:t> 10</a:t>
            </a:r>
            <a:r>
              <a:rPr lang="sr-Latn-RS" altLang="en-US" sz="2400" u="none" dirty="0"/>
              <a:t>%</a:t>
            </a:r>
            <a:r>
              <a:rPr lang="en-US" altLang="en-US" sz="2400" u="none" dirty="0"/>
              <a:t>. </a:t>
            </a:r>
            <a:endParaRPr lang="sr-Latn-CS" altLang="en-US" sz="2400" u="none" dirty="0"/>
          </a:p>
          <a:p>
            <a:pPr algn="l"/>
            <a:r>
              <a:rPr lang="en-US" altLang="en-US" sz="2400" u="none" dirty="0" err="1"/>
              <a:t>Ukoliko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udvostruči</a:t>
            </a:r>
            <a:r>
              <a:rPr lang="sr-Latn-CS" altLang="en-US" sz="2400" u="none" dirty="0"/>
              <a:t> </a:t>
            </a:r>
            <a:r>
              <a:rPr lang="en-US" altLang="en-US" sz="2400" u="none" dirty="0"/>
              <a:t>rad </a:t>
            </a:r>
            <a:r>
              <a:rPr lang="en-US" altLang="en-US" sz="2400" u="none" dirty="0" err="1"/>
              <a:t>i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kapital</a:t>
            </a:r>
            <a:r>
              <a:rPr lang="en-US" altLang="en-US" sz="2400" u="none" dirty="0"/>
              <a:t>, </a:t>
            </a:r>
            <a:r>
              <a:rPr lang="en-US" altLang="en-US" sz="2400" u="none" dirty="0" err="1"/>
              <a:t>njen</a:t>
            </a:r>
            <a:r>
              <a:rPr lang="en-US" altLang="en-US" sz="2400" u="none" dirty="0"/>
              <a:t> </a:t>
            </a:r>
            <a:r>
              <a:rPr lang="en-US" altLang="en-US" sz="2400" u="none" dirty="0" err="1"/>
              <a:t>autput</a:t>
            </a:r>
            <a:r>
              <a:rPr lang="sr-Latn-CS" altLang="en-US" sz="2400" u="none" dirty="0"/>
              <a:t> se udvostručuje</a:t>
            </a:r>
            <a:endParaRPr lang="en-US" altLang="en-US" sz="2400" u="non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0" grpId="0" build="p"/>
      <p:bldP spid="301061" grpId="0" build="p"/>
      <p:bldP spid="30106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1565-8981-4127-88E4-7FE58B2B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Na 2 načina</a:t>
            </a:r>
            <a:br>
              <a:rPr lang="sr-Latn-C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F3C2E-308C-42C9-9322-5D9A0176A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Dire</a:t>
            </a:r>
            <a:r>
              <a:rPr lang="sr-Latn-CS" dirty="0"/>
              <a:t>ktno</a:t>
            </a:r>
            <a:r>
              <a:rPr lang="en-US" dirty="0"/>
              <a:t>, </a:t>
            </a:r>
            <a:r>
              <a:rPr lang="sr-Latn-CS" dirty="0"/>
              <a:t>pad tražnje za nekvalifikovanim radnicima</a:t>
            </a:r>
          </a:p>
          <a:p>
            <a:pPr eaLnBrk="1" hangingPunct="1">
              <a:defRPr/>
            </a:pPr>
            <a:r>
              <a:rPr lang="sr-Latn-CS" dirty="0"/>
              <a:t>Indirektno, radno-štedne inovacije </a:t>
            </a:r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CS" dirty="0"/>
              <a:t>Veći deo promena uzrokovao tehnički progres, manji deo – razmena. 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8232-E45E-4E03-AD5C-19FD4F11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/>
              <a:t>Polazeći</a:t>
            </a:r>
            <a:r>
              <a:rPr lang="en-US" sz="3600" dirty="0"/>
              <a:t> </a:t>
            </a:r>
            <a:r>
              <a:rPr lang="en-US" sz="3600" dirty="0" err="1"/>
              <a:t>od</a:t>
            </a:r>
            <a:r>
              <a:rPr lang="en-US" sz="3600" dirty="0"/>
              <a:t> </a:t>
            </a:r>
            <a:r>
              <a:rPr lang="en-US" sz="3600" dirty="0" err="1"/>
              <a:t>tačke</a:t>
            </a:r>
            <a:r>
              <a:rPr lang="en-US" sz="3600" dirty="0"/>
              <a:t> </a:t>
            </a:r>
            <a:r>
              <a:rPr lang="en-US" sz="3600" dirty="0" err="1"/>
              <a:t>ravnoteže</a:t>
            </a:r>
            <a:r>
              <a:rPr lang="en-US" sz="3600" dirty="0"/>
              <a:t> pre </a:t>
            </a:r>
            <a:r>
              <a:rPr lang="en-US" sz="3600" dirty="0" err="1"/>
              <a:t>otvaranja</a:t>
            </a:r>
            <a:r>
              <a:rPr lang="en-US" sz="3600" dirty="0"/>
              <a:t> </a:t>
            </a:r>
            <a:r>
              <a:rPr lang="sr-Latn-CS" sz="3600" dirty="0"/>
              <a:t>razmene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Slici</a:t>
            </a:r>
            <a:r>
              <a:rPr lang="en-US" sz="3600" dirty="0"/>
              <a:t> 5.4.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318F-583E-4C85-AAAE-ABEA725DE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905000"/>
            <a:ext cx="4040188" cy="39512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pretpostavite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ukusi</a:t>
            </a:r>
            <a:r>
              <a:rPr lang="en-US" dirty="0"/>
              <a:t> u </a:t>
            </a:r>
            <a:r>
              <a:rPr lang="en-US" dirty="0" err="1"/>
              <a:t>Zemlji</a:t>
            </a:r>
            <a:r>
              <a:rPr lang="sr-Latn-CS" dirty="0"/>
              <a:t> </a:t>
            </a:r>
            <a:r>
              <a:rPr lang="en-US" dirty="0"/>
              <a:t>1 </a:t>
            </a:r>
            <a:r>
              <a:rPr lang="en-US" dirty="0" err="1"/>
              <a:t>menjaju</a:t>
            </a:r>
            <a:r>
              <a:rPr lang="en-US" dirty="0"/>
              <a:t> u </a:t>
            </a:r>
            <a:r>
              <a:rPr lang="en-US" dirty="0" err="1"/>
              <a:t>korist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njenog</a:t>
            </a:r>
            <a:r>
              <a:rPr lang="en-US" dirty="0"/>
              <a:t> </a:t>
            </a:r>
            <a:r>
              <a:rPr lang="en-US" dirty="0" err="1"/>
              <a:t>komparativnog</a:t>
            </a:r>
            <a:r>
              <a:rPr lang="sr-Latn-CS" dirty="0"/>
              <a:t> </a:t>
            </a:r>
            <a:r>
              <a:rPr lang="en-US" i="1" dirty="0" err="1"/>
              <a:t>zaostajanja</a:t>
            </a:r>
            <a:r>
              <a:rPr lang="en-US" i="1" dirty="0"/>
              <a:t> (</a:t>
            </a:r>
            <a:r>
              <a:rPr lang="en-US" i="1" dirty="0" err="1"/>
              <a:t>tj</a:t>
            </a:r>
            <a:r>
              <a:rPr lang="en-US" i="1" dirty="0"/>
              <a:t>., u </a:t>
            </a:r>
            <a:r>
              <a:rPr lang="en-US" i="1" dirty="0" err="1"/>
              <a:t>korist</a:t>
            </a:r>
            <a:r>
              <a:rPr lang="en-US" i="1" dirty="0"/>
              <a:t> </a:t>
            </a:r>
            <a:r>
              <a:rPr lang="en-US" i="1" dirty="0" err="1"/>
              <a:t>proizvoda</a:t>
            </a:r>
            <a:r>
              <a:rPr lang="en-US" i="1" dirty="0"/>
              <a:t> Y).</a:t>
            </a:r>
            <a:endParaRPr lang="sr-Latn-CS" i="1" dirty="0"/>
          </a:p>
          <a:p>
            <a:pPr eaLnBrk="1" hangingPunct="1">
              <a:defRPr/>
            </a:pPr>
            <a:endParaRPr lang="sr-Latn-CS" i="1" dirty="0"/>
          </a:p>
          <a:p>
            <a:pPr eaLnBrk="1" hangingPunct="1">
              <a:defRPr/>
            </a:pPr>
            <a:r>
              <a:rPr lang="pl-PL" dirty="0"/>
              <a:t>Kakav je efekat ove promene u ukusima na </a:t>
            </a:r>
            <a:r>
              <a:rPr lang="en-US" i="1" dirty="0" err="1"/>
              <a:t>PX</a:t>
            </a:r>
            <a:r>
              <a:rPr lang="en-US" i="1" dirty="0"/>
              <a:t>/</a:t>
            </a:r>
            <a:r>
              <a:rPr lang="en-US" i="1" dirty="0" err="1"/>
              <a:t>PY</a:t>
            </a:r>
            <a:r>
              <a:rPr lang="en-US" i="1" dirty="0"/>
              <a:t> </a:t>
            </a:r>
            <a:r>
              <a:rPr lang="en-US" i="1" dirty="0" err="1"/>
              <a:t>Zemlje</a:t>
            </a:r>
            <a:r>
              <a:rPr lang="en-US" i="1" dirty="0"/>
              <a:t> 1? </a:t>
            </a:r>
            <a:r>
              <a:rPr lang="en-US" i="1" dirty="0" err="1"/>
              <a:t>Kako</a:t>
            </a:r>
            <a:r>
              <a:rPr lang="en-US" i="1" dirty="0"/>
              <a:t> </a:t>
            </a:r>
            <a:r>
              <a:rPr lang="en-US" i="1" dirty="0" err="1"/>
              <a:t>ste</a:t>
            </a:r>
            <a:r>
              <a:rPr lang="en-US" i="1" dirty="0"/>
              <a:t> </a:t>
            </a:r>
            <a:r>
              <a:rPr lang="en-US" i="1" dirty="0" err="1"/>
              <a:t>došli</a:t>
            </a:r>
            <a:r>
              <a:rPr lang="en-US" i="1" dirty="0"/>
              <a:t> do </a:t>
            </a:r>
            <a:r>
              <a:rPr lang="en-US" i="1" dirty="0" err="1"/>
              <a:t>ovog</a:t>
            </a:r>
            <a:r>
              <a:rPr lang="en-US" i="1" dirty="0"/>
              <a:t> </a:t>
            </a:r>
            <a:r>
              <a:rPr lang="en-US" i="1" dirty="0" err="1"/>
              <a:t>zaključka</a:t>
            </a:r>
            <a:r>
              <a:rPr lang="en-US" i="1" dirty="0"/>
              <a:t>?</a:t>
            </a:r>
            <a:endParaRPr lang="en-US" dirty="0"/>
          </a:p>
        </p:txBody>
      </p:sp>
      <p:pic>
        <p:nvPicPr>
          <p:cNvPr id="56324" name="Picture 3">
            <a:extLst>
              <a:ext uri="{FF2B5EF4-FFF2-40B4-BE49-F238E27FC236}">
                <a16:creationId xmlns:a16="http://schemas.microsoft.com/office/drawing/2014/main" id="{C17A3899-CB76-441A-A4BA-8507B57FE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381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0E0CCA53-67F9-4432-8697-A21EB0AC7178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070225"/>
            <a:ext cx="914400" cy="457200"/>
            <a:chOff x="5486400" y="3832410"/>
            <a:chExt cx="914400" cy="456290"/>
          </a:xfrm>
        </p:grpSpPr>
        <p:cxnSp>
          <p:nvCxnSpPr>
            <p:cNvPr id="56327" name="Straight Connector 10">
              <a:extLst>
                <a:ext uri="{FF2B5EF4-FFF2-40B4-BE49-F238E27FC236}">
                  <a16:creationId xmlns:a16="http://schemas.microsoft.com/office/drawing/2014/main" id="{66CDA874-D69E-443E-A1C3-24D6FBA8B2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6400" y="3832410"/>
              <a:ext cx="914400" cy="304800"/>
            </a:xfrm>
            <a:prstGeom prst="line">
              <a:avLst/>
            </a:prstGeom>
            <a:noFill/>
            <a:ln w="349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28" name="TextBox 17">
              <a:extLst>
                <a:ext uri="{FF2B5EF4-FFF2-40B4-BE49-F238E27FC236}">
                  <a16:creationId xmlns:a16="http://schemas.microsoft.com/office/drawing/2014/main" id="{2C6BF765-F45E-4BAE-98C0-CF7B81838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4874" y="39193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sr-Latn-CS" altLang="en-US" u="none">
                  <a:solidFill>
                    <a:srgbClr val="FF0000"/>
                  </a:solidFill>
                </a:rPr>
                <a:t>A</a:t>
              </a:r>
              <a:endParaRPr lang="en-US" altLang="en-US" u="none">
                <a:solidFill>
                  <a:srgbClr val="FF0000"/>
                </a:solidFill>
              </a:endParaRPr>
            </a:p>
          </p:txBody>
        </p:sp>
        <p:sp>
          <p:nvSpPr>
            <p:cNvPr id="56329" name="Rectangle 18">
              <a:extLst>
                <a:ext uri="{FF2B5EF4-FFF2-40B4-BE49-F238E27FC236}">
                  <a16:creationId xmlns:a16="http://schemas.microsoft.com/office/drawing/2014/main" id="{ECAA567C-9142-4702-B2DA-651E29643A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715000" y="3939990"/>
              <a:ext cx="76200" cy="45719"/>
            </a:xfrm>
            <a:prstGeom prst="rect">
              <a:avLst/>
            </a:prstGeom>
            <a:solidFill>
              <a:srgbClr val="FF0000">
                <a:alpha val="47842"/>
              </a:srgbClr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6326" name="Rectangle 9">
            <a:extLst>
              <a:ext uri="{FF2B5EF4-FFF2-40B4-BE49-F238E27FC236}">
                <a16:creationId xmlns:a16="http://schemas.microsoft.com/office/drawing/2014/main" id="{F9698B5B-0418-45BE-A348-689E45DDE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489450"/>
            <a:ext cx="396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en-US" sz="1200" u="none">
                <a:cs typeface="Times New Roman" panose="02020603050405020304" pitchFamily="18" charset="0"/>
              </a:rPr>
              <a:t>a) Px/Py </a:t>
            </a:r>
            <a:r>
              <a:rPr lang="sr-Latn-RS" altLang="en-US" sz="1200" u="none">
                <a:cs typeface="Times New Roman" panose="02020603050405020304" pitchFamily="18" charset="0"/>
              </a:rPr>
              <a:t>u Zemlji 1 postaje ravnija jer se A pomera na gore i u levo </a:t>
            </a:r>
          </a:p>
          <a:p>
            <a:pPr algn="just"/>
            <a:r>
              <a:rPr lang="en-US" altLang="en-US" sz="1200" u="none">
                <a:cs typeface="Times New Roman" panose="02020603050405020304" pitchFamily="18" charset="0"/>
              </a:rPr>
              <a:t>	</a:t>
            </a:r>
            <a:endParaRPr lang="en-GB" altLang="en-US" sz="600" u="none"/>
          </a:p>
          <a:p>
            <a:pPr algn="just"/>
            <a:r>
              <a:rPr lang="en-US" altLang="en-US" sz="1200" u="none">
                <a:cs typeface="Times New Roman" panose="02020603050405020304" pitchFamily="18" charset="0"/>
              </a:rPr>
              <a:t>	b) r/w </a:t>
            </a:r>
            <a:r>
              <a:rPr lang="sr-Latn-RS" altLang="en-US" sz="1200" u="none">
                <a:cs typeface="Times New Roman" panose="02020603050405020304" pitchFamily="18" charset="0"/>
              </a:rPr>
              <a:t>raste u Zemlji 1 </a:t>
            </a:r>
          </a:p>
          <a:p>
            <a:pPr algn="just"/>
            <a:r>
              <a:rPr lang="en-US" altLang="en-US" sz="1200" u="none">
                <a:cs typeface="Times New Roman" panose="02020603050405020304" pitchFamily="18" charset="0"/>
              </a:rPr>
              <a:t>	</a:t>
            </a:r>
            <a:endParaRPr lang="en-GB" altLang="en-US" sz="600" u="none"/>
          </a:p>
          <a:p>
            <a:pPr algn="just"/>
            <a:r>
              <a:rPr lang="en-US" altLang="en-US" sz="1200" u="none">
                <a:cs typeface="Times New Roman" panose="02020603050405020304" pitchFamily="18" charset="0"/>
              </a:rPr>
              <a:t>	c) </a:t>
            </a:r>
            <a:r>
              <a:rPr lang="sr-Latn-RS" altLang="en-US" sz="1200" u="none">
                <a:cs typeface="Times New Roman" panose="02020603050405020304" pitchFamily="18" charset="0"/>
              </a:rPr>
              <a:t>obim razmene, raste</a:t>
            </a:r>
          </a:p>
          <a:p>
            <a:pPr algn="just"/>
            <a:r>
              <a:rPr lang="sr-Latn-RS" altLang="en-US" sz="1200" u="none">
                <a:cs typeface="Times New Roman" panose="02020603050405020304" pitchFamily="18" charset="0"/>
              </a:rPr>
              <a:t>d) </a:t>
            </a:r>
            <a:r>
              <a:rPr lang="en-GB" altLang="en-US" sz="1200" u="none">
                <a:cs typeface="Times New Roman" panose="02020603050405020304" pitchFamily="18" charset="0"/>
              </a:rPr>
              <a:t>O</a:t>
            </a:r>
            <a:r>
              <a:rPr lang="sr-Latn-RS" altLang="en-US" sz="1200" u="none">
                <a:cs typeface="Times New Roman" panose="02020603050405020304" pitchFamily="18" charset="0"/>
              </a:rPr>
              <a:t>dnosi razmene - pogoršavaju se</a:t>
            </a:r>
            <a:endParaRPr lang="en-US" altLang="en-US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BFAD6B6F-D012-43DA-A281-BB3994105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206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Pretpostavka 5</a:t>
            </a:r>
            <a:endParaRPr lang="en-US"/>
          </a:p>
        </p:txBody>
      </p:sp>
      <p:sp>
        <p:nvSpPr>
          <p:cNvPr id="302085" name="Rectangle 5">
            <a:extLst>
              <a:ext uri="{FF2B5EF4-FFF2-40B4-BE49-F238E27FC236}">
                <a16:creationId xmlns:a16="http://schemas.microsoft.com/office/drawing/2014/main" id="{E1812510-B8DC-4231-B774-E58338018E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nepotpuna specijalizacija u proizvodnji kod obe zemlje</a:t>
            </a:r>
            <a:endParaRPr lang="sr-Latn-CS">
              <a:effectLst/>
            </a:endParaRPr>
          </a:p>
          <a:p>
            <a:pPr eaLnBrk="1" hangingPunct="1">
              <a:defRPr/>
            </a:pPr>
            <a:endParaRPr lang="en-US">
              <a:effectLst/>
            </a:endParaRPr>
          </a:p>
          <a:p>
            <a:pPr eaLnBrk="1" hangingPunct="1">
              <a:defRPr/>
            </a:pPr>
            <a:endParaRPr lang="en-US"/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CFFEFBDB-CCC1-49F9-9570-8277C79B554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sr-Latn-CS" altLang="en-US" dirty="0">
                <a:effectLst/>
              </a:rPr>
              <a:t>Sledi – isključen slučaj male zemlje</a:t>
            </a:r>
          </a:p>
          <a:p>
            <a:pPr eaLnBrk="1" hangingPunct="1"/>
            <a:endParaRPr lang="sr-Latn-CS" altLang="en-US" dirty="0">
              <a:effectLst/>
            </a:endParaRPr>
          </a:p>
          <a:p>
            <a:pPr eaLnBrk="1" hangingPunct="1"/>
            <a:r>
              <a:rPr lang="sr-Latn-CS" altLang="en-US" dirty="0">
                <a:effectLst/>
              </a:rPr>
              <a:t>Niko se ne specijalizuje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>
            <a:extLst>
              <a:ext uri="{FF2B5EF4-FFF2-40B4-BE49-F238E27FC236}">
                <a16:creationId xmlns:a16="http://schemas.microsoft.com/office/drawing/2014/main" id="{610B7F0C-4301-4542-869A-2FAB2F1B6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6</a:t>
            </a:r>
            <a:endParaRPr lang="en-US"/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B09DC8C3-3FF0-42D2-9AB1-D88C00E701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695700" cy="4114800"/>
          </a:xfrm>
        </p:spPr>
        <p:txBody>
          <a:bodyPr/>
          <a:lstStyle/>
          <a:p>
            <a:pPr eaLnBrk="1" hangingPunct="1"/>
            <a:r>
              <a:rPr lang="en-US" altLang="en-US">
                <a:effectLst/>
              </a:rPr>
              <a:t>Ukusi su identični u obe zemlje.</a:t>
            </a:r>
          </a:p>
        </p:txBody>
      </p:sp>
      <p:sp>
        <p:nvSpPr>
          <p:cNvPr id="303110" name="Rectangle 6">
            <a:extLst>
              <a:ext uri="{FF2B5EF4-FFF2-40B4-BE49-F238E27FC236}">
                <a16:creationId xmlns:a16="http://schemas.microsoft.com/office/drawing/2014/main" id="{F2CD8636-C1C9-4CCB-B843-25829D5E840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-152400" y="2971800"/>
            <a:ext cx="36957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Isključena mogućnost sa slike 3.6</a:t>
            </a:r>
            <a:endParaRPr lang="en-US"/>
          </a:p>
        </p:txBody>
      </p:sp>
      <p:pic>
        <p:nvPicPr>
          <p:cNvPr id="303111" name="Picture 7">
            <a:extLst>
              <a:ext uri="{FF2B5EF4-FFF2-40B4-BE49-F238E27FC236}">
                <a16:creationId xmlns:a16="http://schemas.microsoft.com/office/drawing/2014/main" id="{ABDB217E-E3DA-4890-9DB0-FDD51A47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5405438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4">
            <a:extLst>
              <a:ext uri="{FF2B5EF4-FFF2-40B4-BE49-F238E27FC236}">
                <a16:creationId xmlns:a16="http://schemas.microsoft.com/office/drawing/2014/main" id="{528C5C1B-F2B2-4B96-B732-CB77D2677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7</a:t>
            </a:r>
            <a:endParaRPr lang="en-US"/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6592C390-C0AC-4E3E-A1AB-E4AC96025F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>
                <a:effectLst/>
              </a:rPr>
              <a:t>7. </a:t>
            </a:r>
            <a:r>
              <a:rPr lang="en-US">
                <a:effectLst/>
              </a:rPr>
              <a:t>U obe zemlje postoji savršena konkurencija na tržištima proizvoda i tržištima faktora.</a:t>
            </a: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20252E32-D488-4356-8E59-75B21168F6E9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3066" r="14223" b="33066"/>
          <a:stretch>
            <a:fillRect/>
          </a:stretch>
        </p:blipFill>
        <p:spPr>
          <a:xfrm>
            <a:off x="5167313" y="3048000"/>
            <a:ext cx="3671887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Freeform 7">
            <a:extLst>
              <a:ext uri="{FF2B5EF4-FFF2-40B4-BE49-F238E27FC236}">
                <a16:creationId xmlns:a16="http://schemas.microsoft.com/office/drawing/2014/main" id="{E08E93DA-0133-4EF5-96C2-351968E832AB}"/>
              </a:ext>
            </a:extLst>
          </p:cNvPr>
          <p:cNvSpPr>
            <a:spLocks/>
          </p:cNvSpPr>
          <p:nvPr/>
        </p:nvSpPr>
        <p:spPr bwMode="auto">
          <a:xfrm>
            <a:off x="5715000" y="3962400"/>
            <a:ext cx="2146300" cy="1981200"/>
          </a:xfrm>
          <a:custGeom>
            <a:avLst/>
            <a:gdLst>
              <a:gd name="T0" fmla="*/ 0 w 1352"/>
              <a:gd name="T1" fmla="*/ 1981200 h 1248"/>
              <a:gd name="T2" fmla="*/ 1219200 w 1352"/>
              <a:gd name="T3" fmla="*/ 1295400 h 1248"/>
              <a:gd name="T4" fmla="*/ 1828800 w 1352"/>
              <a:gd name="T5" fmla="*/ 609600 h 1248"/>
              <a:gd name="T6" fmla="*/ 2133600 w 1352"/>
              <a:gd name="T7" fmla="*/ 0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1352"/>
              <a:gd name="T13" fmla="*/ 0 h 1248"/>
              <a:gd name="T14" fmla="*/ 1352 w 1352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2" h="1248">
                <a:moveTo>
                  <a:pt x="0" y="1248"/>
                </a:moveTo>
                <a:cubicBezTo>
                  <a:pt x="288" y="1104"/>
                  <a:pt x="576" y="960"/>
                  <a:pt x="768" y="816"/>
                </a:cubicBezTo>
                <a:cubicBezTo>
                  <a:pt x="960" y="672"/>
                  <a:pt x="1056" y="520"/>
                  <a:pt x="1152" y="384"/>
                </a:cubicBezTo>
                <a:cubicBezTo>
                  <a:pt x="1248" y="248"/>
                  <a:pt x="1352" y="64"/>
                  <a:pt x="1344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Rectangle 4">
            <a:extLst>
              <a:ext uri="{FF2B5EF4-FFF2-40B4-BE49-F238E27FC236}">
                <a16:creationId xmlns:a16="http://schemas.microsoft.com/office/drawing/2014/main" id="{82D2F57C-87AE-4584-BA7B-5D4BD6CCB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8</a:t>
            </a:r>
            <a:endParaRPr lang="en-US"/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439944E4-A267-4DDB-8665-F8380BCDEF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>
                <a:effectLst/>
              </a:rPr>
              <a:t>8. Postoji savršena mobilnost faktora unutar svake zemlje, ali nema faktorske mobilnosti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između zemalja.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05157" name="Rectangle 5">
            <a:extLst>
              <a:ext uri="{FF2B5EF4-FFF2-40B4-BE49-F238E27FC236}">
                <a16:creationId xmlns:a16="http://schemas.microsoft.com/office/drawing/2014/main" id="{D16BBB5B-F9B5-4E12-84EF-A5A4CAAD0D4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981200"/>
            <a:ext cx="36957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/>
              <a:t>Šta ako se sruši ova pretpostavka?</a:t>
            </a:r>
          </a:p>
        </p:txBody>
      </p:sp>
      <p:sp>
        <p:nvSpPr>
          <p:cNvPr id="305158" name="Rectangle 6">
            <a:extLst>
              <a:ext uri="{FF2B5EF4-FFF2-40B4-BE49-F238E27FC236}">
                <a16:creationId xmlns:a16="http://schemas.microsoft.com/office/drawing/2014/main" id="{68A47484-9082-4FE3-BA05-FB64C932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352800"/>
            <a:ext cx="3695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outsourcing</a:t>
            </a:r>
          </a:p>
        </p:txBody>
      </p:sp>
      <p:sp>
        <p:nvSpPr>
          <p:cNvPr id="15366" name="Rectangle 7">
            <a:extLst>
              <a:ext uri="{FF2B5EF4-FFF2-40B4-BE49-F238E27FC236}">
                <a16:creationId xmlns:a16="http://schemas.microsoft.com/office/drawing/2014/main" id="{F0833C11-0613-489B-934D-94FAA2F29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4953000"/>
            <a:ext cx="6453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b="1"/>
              <a:t>postoji nulta međunarodna pokretljivost faktora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 build="p"/>
      <p:bldP spid="305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>
            <a:extLst>
              <a:ext uri="{FF2B5EF4-FFF2-40B4-BE49-F238E27FC236}">
                <a16:creationId xmlns:a16="http://schemas.microsoft.com/office/drawing/2014/main" id="{73A3CF69-CD58-40C0-9946-17887802F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9</a:t>
            </a: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0E8DC16-46CE-422F-B379-9145C53D7F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>
                <a:effectLst/>
              </a:rPr>
              <a:t>9. </a:t>
            </a:r>
            <a:r>
              <a:rPr lang="en-US" altLang="en-US">
                <a:effectLst/>
              </a:rPr>
              <a:t>Ne postoje transportni troškovi, carine, ili druge barijere slobodnom odvijanju</a:t>
            </a:r>
            <a:r>
              <a:rPr lang="sr-Latn-CS" altLang="en-US">
                <a:effectLst/>
              </a:rPr>
              <a:t> </a:t>
            </a:r>
            <a:r>
              <a:rPr lang="en-US" altLang="en-US">
                <a:effectLst/>
              </a:rPr>
              <a:t>međunarodne trgovine.</a:t>
            </a:r>
          </a:p>
        </p:txBody>
      </p:sp>
      <p:sp>
        <p:nvSpPr>
          <p:cNvPr id="306181" name="Rectangle 5">
            <a:extLst>
              <a:ext uri="{FF2B5EF4-FFF2-40B4-BE49-F238E27FC236}">
                <a16:creationId xmlns:a16="http://schemas.microsoft.com/office/drawing/2014/main" id="{22909668-2F06-4FC6-B75F-5E405CA8240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To menja relativne cene uvozne robe!!!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>
            <a:extLst>
              <a:ext uri="{FF2B5EF4-FFF2-40B4-BE49-F238E27FC236}">
                <a16:creationId xmlns:a16="http://schemas.microsoft.com/office/drawing/2014/main" id="{D14B7590-717B-4838-93F9-34388413F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206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Pretpostavka 10</a:t>
            </a:r>
            <a:endParaRPr lang="en-US"/>
          </a:p>
        </p:txBody>
      </p:sp>
      <p:sp>
        <p:nvSpPr>
          <p:cNvPr id="314372" name="Rectangle 4">
            <a:extLst>
              <a:ext uri="{FF2B5EF4-FFF2-40B4-BE49-F238E27FC236}">
                <a16:creationId xmlns:a16="http://schemas.microsoft.com/office/drawing/2014/main" id="{C3D23305-4B89-455A-9A8A-45DAC0867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743200"/>
            <a:ext cx="6324600" cy="20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600" b="1" u="none" dirty="0" err="1"/>
              <a:t>Svi</a:t>
            </a:r>
            <a:r>
              <a:rPr lang="en-US" sz="3600" b="1" u="none" dirty="0"/>
              <a:t> </a:t>
            </a:r>
            <a:r>
              <a:rPr lang="en-US" sz="3600" b="1" u="none" dirty="0" err="1"/>
              <a:t>resursi</a:t>
            </a:r>
            <a:r>
              <a:rPr lang="en-US" sz="3600" b="1" u="none" dirty="0"/>
              <a:t> </a:t>
            </a:r>
            <a:r>
              <a:rPr lang="en-US" sz="3600" b="1" u="none" dirty="0" err="1"/>
              <a:t>su</a:t>
            </a:r>
            <a:r>
              <a:rPr lang="en-US" sz="3600" b="1" u="none" dirty="0"/>
              <a:t> </a:t>
            </a:r>
            <a:r>
              <a:rPr lang="en-US" sz="3600" b="1" u="none" dirty="0" err="1"/>
              <a:t>potpuno</a:t>
            </a:r>
            <a:r>
              <a:rPr lang="en-US" sz="3600" b="1" u="none" dirty="0"/>
              <a:t> </a:t>
            </a:r>
            <a:r>
              <a:rPr lang="en-US" sz="3600" b="1" u="none" dirty="0" err="1"/>
              <a:t>uposleni</a:t>
            </a:r>
            <a:r>
              <a:rPr lang="en-US" sz="3600" b="1" u="none" dirty="0"/>
              <a:t> u </a:t>
            </a:r>
            <a:r>
              <a:rPr lang="en-US" sz="3600" b="1" u="none" dirty="0" err="1"/>
              <a:t>obe</a:t>
            </a:r>
            <a:r>
              <a:rPr lang="en-US" sz="3600" b="1" u="none" dirty="0"/>
              <a:t> </a:t>
            </a:r>
            <a:r>
              <a:rPr lang="en-US" sz="3600" b="1" u="none" dirty="0" err="1"/>
              <a:t>zemlje</a:t>
            </a:r>
            <a:r>
              <a:rPr lang="en-US" sz="3600" u="none" dirty="0"/>
              <a:t>.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600" u="none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>
            <a:extLst>
              <a:ext uri="{FF2B5EF4-FFF2-40B4-BE49-F238E27FC236}">
                <a16:creationId xmlns:a16="http://schemas.microsoft.com/office/drawing/2014/main" id="{9BC54740-FC65-4393-AF2F-0D9F58A6B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11</a:t>
            </a:r>
            <a:endParaRPr lang="en-US"/>
          </a:p>
        </p:txBody>
      </p:sp>
      <p:sp>
        <p:nvSpPr>
          <p:cNvPr id="315396" name="Rectangle 4">
            <a:extLst>
              <a:ext uri="{FF2B5EF4-FFF2-40B4-BE49-F238E27FC236}">
                <a16:creationId xmlns:a16="http://schemas.microsoft.com/office/drawing/2014/main" id="{02A67A8E-ECB5-4A2E-94C4-C620F4BCC4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effectLst/>
              </a:rPr>
              <a:t>11. Međunarodna trgovina između dve zemlje je uravnotežena.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315420" name="Rectangle 28">
            <a:extLst>
              <a:ext uri="{FF2B5EF4-FFF2-40B4-BE49-F238E27FC236}">
                <a16:creationId xmlns:a16="http://schemas.microsoft.com/office/drawing/2014/main" id="{68104207-29FD-4D9F-82EA-6435B478354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8437" name="Group 48">
            <a:extLst>
              <a:ext uri="{FF2B5EF4-FFF2-40B4-BE49-F238E27FC236}">
                <a16:creationId xmlns:a16="http://schemas.microsoft.com/office/drawing/2014/main" id="{566793F0-CE2B-4C3B-9B1B-765CB95B13EA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676400"/>
            <a:ext cx="4384675" cy="4422775"/>
            <a:chOff x="646" y="0"/>
            <a:chExt cx="4468" cy="4148"/>
          </a:xfrm>
        </p:grpSpPr>
        <p:pic>
          <p:nvPicPr>
            <p:cNvPr id="18438" name="Picture 30">
              <a:extLst>
                <a:ext uri="{FF2B5EF4-FFF2-40B4-BE49-F238E27FC236}">
                  <a16:creationId xmlns:a16="http://schemas.microsoft.com/office/drawing/2014/main" id="{174D6D4A-F423-4611-93C4-40BD1F193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" y="231"/>
              <a:ext cx="4468" cy="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Freeform 31">
              <a:extLst>
                <a:ext uri="{FF2B5EF4-FFF2-40B4-BE49-F238E27FC236}">
                  <a16:creationId xmlns:a16="http://schemas.microsoft.com/office/drawing/2014/main" id="{99CC0F47-EDF0-4471-94D1-EE674D595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1296"/>
              <a:ext cx="672" cy="768"/>
            </a:xfrm>
            <a:custGeom>
              <a:avLst/>
              <a:gdLst>
                <a:gd name="T0" fmla="*/ 17 w 1872"/>
                <a:gd name="T1" fmla="*/ 640 h 288"/>
                <a:gd name="T2" fmla="*/ 17 w 1872"/>
                <a:gd name="T3" fmla="*/ 0 h 288"/>
                <a:gd name="T4" fmla="*/ 672 w 1872"/>
                <a:gd name="T5" fmla="*/ 0 h 288"/>
                <a:gd name="T6" fmla="*/ 672 w 1872"/>
                <a:gd name="T7" fmla="*/ 768 h 288"/>
                <a:gd name="T8" fmla="*/ 0 w 1872"/>
                <a:gd name="T9" fmla="*/ 76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288"/>
                <a:gd name="T17" fmla="*/ 1872 w 18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288">
                  <a:moveTo>
                    <a:pt x="48" y="240"/>
                  </a:moveTo>
                  <a:lnTo>
                    <a:pt x="48" y="0"/>
                  </a:lnTo>
                  <a:lnTo>
                    <a:pt x="1872" y="0"/>
                  </a:lnTo>
                  <a:lnTo>
                    <a:pt x="1872" y="288"/>
                  </a:lnTo>
                  <a:lnTo>
                    <a:pt x="0" y="288"/>
                  </a:lnTo>
                </a:path>
              </a:pathLst>
            </a:custGeom>
            <a:solidFill>
              <a:schemeClr val="accent1">
                <a:alpha val="47842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0" name="Freeform 32">
              <a:extLst>
                <a:ext uri="{FF2B5EF4-FFF2-40B4-BE49-F238E27FC236}">
                  <a16:creationId xmlns:a16="http://schemas.microsoft.com/office/drawing/2014/main" id="{7A486772-9070-4193-AD50-2AFB917494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28" y="2016"/>
              <a:ext cx="1296" cy="768"/>
            </a:xfrm>
            <a:custGeom>
              <a:avLst/>
              <a:gdLst>
                <a:gd name="T0" fmla="*/ 33 w 1872"/>
                <a:gd name="T1" fmla="*/ 640 h 288"/>
                <a:gd name="T2" fmla="*/ 33 w 1872"/>
                <a:gd name="T3" fmla="*/ 0 h 288"/>
                <a:gd name="T4" fmla="*/ 1296 w 1872"/>
                <a:gd name="T5" fmla="*/ 0 h 288"/>
                <a:gd name="T6" fmla="*/ 1296 w 1872"/>
                <a:gd name="T7" fmla="*/ 768 h 288"/>
                <a:gd name="T8" fmla="*/ 0 w 1872"/>
                <a:gd name="T9" fmla="*/ 76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288"/>
                <a:gd name="T17" fmla="*/ 1872 w 18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288">
                  <a:moveTo>
                    <a:pt x="48" y="240"/>
                  </a:moveTo>
                  <a:lnTo>
                    <a:pt x="48" y="0"/>
                  </a:lnTo>
                  <a:lnTo>
                    <a:pt x="1872" y="0"/>
                  </a:lnTo>
                  <a:lnTo>
                    <a:pt x="1872" y="288"/>
                  </a:lnTo>
                  <a:lnTo>
                    <a:pt x="0" y="288"/>
                  </a:lnTo>
                </a:path>
              </a:pathLst>
            </a:custGeom>
            <a:solidFill>
              <a:srgbClr val="FF0000">
                <a:alpha val="47842"/>
              </a:srgb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1" name="Freeform 33">
              <a:extLst>
                <a:ext uri="{FF2B5EF4-FFF2-40B4-BE49-F238E27FC236}">
                  <a16:creationId xmlns:a16="http://schemas.microsoft.com/office/drawing/2014/main" id="{DD032CEE-33A3-41E1-8341-684A608B0B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44" y="1080"/>
              <a:ext cx="1056" cy="912"/>
            </a:xfrm>
            <a:custGeom>
              <a:avLst/>
              <a:gdLst>
                <a:gd name="T0" fmla="*/ 27 w 1872"/>
                <a:gd name="T1" fmla="*/ 760 h 288"/>
                <a:gd name="T2" fmla="*/ 27 w 1872"/>
                <a:gd name="T3" fmla="*/ 0 h 288"/>
                <a:gd name="T4" fmla="*/ 1056 w 1872"/>
                <a:gd name="T5" fmla="*/ 0 h 288"/>
                <a:gd name="T6" fmla="*/ 1056 w 1872"/>
                <a:gd name="T7" fmla="*/ 912 h 288"/>
                <a:gd name="T8" fmla="*/ 0 w 1872"/>
                <a:gd name="T9" fmla="*/ 912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288"/>
                <a:gd name="T17" fmla="*/ 1872 w 18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288">
                  <a:moveTo>
                    <a:pt x="48" y="240"/>
                  </a:moveTo>
                  <a:lnTo>
                    <a:pt x="48" y="0"/>
                  </a:lnTo>
                  <a:lnTo>
                    <a:pt x="1872" y="0"/>
                  </a:lnTo>
                  <a:lnTo>
                    <a:pt x="1872" y="288"/>
                  </a:lnTo>
                  <a:lnTo>
                    <a:pt x="0" y="288"/>
                  </a:lnTo>
                </a:path>
              </a:pathLst>
            </a:custGeom>
            <a:solidFill>
              <a:srgbClr val="FF0000">
                <a:alpha val="47842"/>
              </a:srgb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2" name="Text Box 34">
              <a:extLst>
                <a:ext uri="{FF2B5EF4-FFF2-40B4-BE49-F238E27FC236}">
                  <a16:creationId xmlns:a16="http://schemas.microsoft.com/office/drawing/2014/main" id="{48DB68A6-5CEB-4EB2-A1F3-B686ACC04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8" y="1263"/>
              <a:ext cx="1006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/>
              <a:r>
                <a:rPr lang="sr-Latn-CS" altLang="en-US" b="1" u="none">
                  <a:solidFill>
                    <a:schemeClr val="bg2"/>
                  </a:solidFill>
                  <a:latin typeface="Times New Roman" panose="02020603050405020304" pitchFamily="18" charset="0"/>
                </a:rPr>
                <a:t>TROŠIO</a:t>
              </a:r>
              <a:endParaRPr lang="en-US" altLang="en-US" b="1" u="none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3" name="Freeform 35">
              <a:extLst>
                <a:ext uri="{FF2B5EF4-FFF2-40B4-BE49-F238E27FC236}">
                  <a16:creationId xmlns:a16="http://schemas.microsoft.com/office/drawing/2014/main" id="{5742881C-DC0C-4ABF-936C-B11CD8254C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44" y="1800"/>
              <a:ext cx="576" cy="1008"/>
            </a:xfrm>
            <a:custGeom>
              <a:avLst/>
              <a:gdLst>
                <a:gd name="T0" fmla="*/ 15 w 1872"/>
                <a:gd name="T1" fmla="*/ 840 h 288"/>
                <a:gd name="T2" fmla="*/ 15 w 1872"/>
                <a:gd name="T3" fmla="*/ 0 h 288"/>
                <a:gd name="T4" fmla="*/ 576 w 1872"/>
                <a:gd name="T5" fmla="*/ 0 h 288"/>
                <a:gd name="T6" fmla="*/ 576 w 1872"/>
                <a:gd name="T7" fmla="*/ 1008 h 288"/>
                <a:gd name="T8" fmla="*/ 0 w 1872"/>
                <a:gd name="T9" fmla="*/ 100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288"/>
                <a:gd name="T17" fmla="*/ 1872 w 18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288">
                  <a:moveTo>
                    <a:pt x="48" y="240"/>
                  </a:moveTo>
                  <a:lnTo>
                    <a:pt x="48" y="0"/>
                  </a:lnTo>
                  <a:lnTo>
                    <a:pt x="1872" y="0"/>
                  </a:lnTo>
                  <a:lnTo>
                    <a:pt x="1872" y="288"/>
                  </a:lnTo>
                  <a:lnTo>
                    <a:pt x="0" y="288"/>
                  </a:lnTo>
                </a:path>
              </a:pathLst>
            </a:custGeom>
            <a:solidFill>
              <a:schemeClr val="accent1">
                <a:alpha val="47842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4" name="Text Box 36">
              <a:extLst>
                <a:ext uri="{FF2B5EF4-FFF2-40B4-BE49-F238E27FC236}">
                  <a16:creationId xmlns:a16="http://schemas.microsoft.com/office/drawing/2014/main" id="{5A7C54FB-AD51-43B1-BADC-69DAC39C4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160"/>
              <a:ext cx="1029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/>
              <a:r>
                <a:rPr lang="sr-Latn-CS" altLang="en-US" b="1" u="none">
                  <a:solidFill>
                    <a:schemeClr val="bg2"/>
                  </a:solidFill>
                  <a:latin typeface="Times New Roman" panose="02020603050405020304" pitchFamily="18" charset="0"/>
                </a:rPr>
                <a:t>TROŠI0</a:t>
              </a:r>
              <a:endParaRPr lang="en-US" altLang="en-US" b="1" u="none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5" name="Text Box 37">
              <a:extLst>
                <a:ext uri="{FF2B5EF4-FFF2-40B4-BE49-F238E27FC236}">
                  <a16:creationId xmlns:a16="http://schemas.microsoft.com/office/drawing/2014/main" id="{AA5ACE11-91D8-4D49-A60C-EA3893C10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768"/>
              <a:ext cx="241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sr-Latn-CS" altLang="en-US" b="1" u="none">
                  <a:solidFill>
                    <a:schemeClr val="bg2"/>
                  </a:solidFill>
                </a:rPr>
                <a:t>E</a:t>
              </a:r>
              <a:endParaRPr lang="en-US" altLang="en-US" b="1" u="none">
                <a:solidFill>
                  <a:schemeClr val="bg2"/>
                </a:solidFill>
              </a:endParaRPr>
            </a:p>
          </p:txBody>
        </p:sp>
        <p:sp>
          <p:nvSpPr>
            <p:cNvPr id="18446" name="AutoShape 38">
              <a:extLst>
                <a:ext uri="{FF2B5EF4-FFF2-40B4-BE49-F238E27FC236}">
                  <a16:creationId xmlns:a16="http://schemas.microsoft.com/office/drawing/2014/main" id="{2B9EC8B1-074F-451E-8AFF-D1C180D7E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960"/>
              <a:ext cx="48" cy="4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8447" name="Text Box 39">
              <a:extLst>
                <a:ext uri="{FF2B5EF4-FFF2-40B4-BE49-F238E27FC236}">
                  <a16:creationId xmlns:a16="http://schemas.microsoft.com/office/drawing/2014/main" id="{2C28BFAF-CF57-4272-8920-560CFC62D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737"/>
              <a:ext cx="385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sr-Latn-CS" altLang="en-US" b="1" u="none">
                  <a:solidFill>
                    <a:schemeClr val="bg2"/>
                  </a:solidFill>
                </a:rPr>
                <a:t>E</a:t>
              </a:r>
              <a:r>
                <a:rPr lang="en-US" altLang="en-US" b="1" u="none">
                  <a:solidFill>
                    <a:schemeClr val="bg2"/>
                  </a:solidFill>
                </a:rPr>
                <a:t>’</a:t>
              </a:r>
            </a:p>
          </p:txBody>
        </p:sp>
        <p:sp>
          <p:nvSpPr>
            <p:cNvPr id="18448" name="AutoShape 40">
              <a:extLst>
                <a:ext uri="{FF2B5EF4-FFF2-40B4-BE49-F238E27FC236}">
                  <a16:creationId xmlns:a16="http://schemas.microsoft.com/office/drawing/2014/main" id="{C40D2ED8-978B-45D3-8829-A62D1CFA1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784"/>
              <a:ext cx="48" cy="4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chemeClr val="bg2"/>
                </a:solidFill>
              </a:endParaRPr>
            </a:p>
          </p:txBody>
        </p:sp>
        <p:sp>
          <p:nvSpPr>
            <p:cNvPr id="18449" name="Text Box 41">
              <a:extLst>
                <a:ext uri="{FF2B5EF4-FFF2-40B4-BE49-F238E27FC236}">
                  <a16:creationId xmlns:a16="http://schemas.microsoft.com/office/drawing/2014/main" id="{17E1EAAA-D7EE-45AF-85C3-253F1875A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592"/>
              <a:ext cx="1824" cy="1118"/>
            </a:xfrm>
            <a:prstGeom prst="rect">
              <a:avLst/>
            </a:prstGeom>
            <a:solidFill>
              <a:schemeClr val="bg2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u="none">
                  <a:latin typeface="Times New Roman" panose="02020603050405020304" pitchFamily="18" charset="0"/>
                </a:rPr>
                <a:t>70*80-60*50</a:t>
              </a:r>
              <a:r>
                <a:rPr lang="sr-Latn-CS" altLang="en-US" b="1" u="none">
                  <a:latin typeface="Times New Roman" panose="02020603050405020304" pitchFamily="18" charset="0"/>
                </a:rPr>
                <a:t>=</a:t>
              </a:r>
            </a:p>
            <a:p>
              <a:pPr>
                <a:spcBef>
                  <a:spcPct val="50000"/>
                </a:spcBef>
              </a:pPr>
              <a:r>
                <a:rPr lang="sr-Latn-CS" altLang="en-US" b="1" u="none">
                  <a:latin typeface="Times New Roman" panose="02020603050405020304" pitchFamily="18" charset="0"/>
                </a:rPr>
                <a:t>5600-3000=2600</a:t>
              </a:r>
            </a:p>
            <a:p>
              <a:pPr>
                <a:spcBef>
                  <a:spcPct val="50000"/>
                </a:spcBef>
              </a:pPr>
              <a:endParaRPr lang="en-US" altLang="en-US" b="1" u="none">
                <a:latin typeface="Times New Roman" panose="02020603050405020304" pitchFamily="18" charset="0"/>
              </a:endParaRPr>
            </a:p>
          </p:txBody>
        </p:sp>
        <p:sp>
          <p:nvSpPr>
            <p:cNvPr id="18450" name="Text Box 42">
              <a:extLst>
                <a:ext uri="{FF2B5EF4-FFF2-40B4-BE49-F238E27FC236}">
                  <a16:creationId xmlns:a16="http://schemas.microsoft.com/office/drawing/2014/main" id="{0E65D6FC-8A98-4D99-A0E6-737DBAE34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417"/>
              <a:ext cx="1872" cy="731"/>
            </a:xfrm>
            <a:prstGeom prst="rect">
              <a:avLst/>
            </a:prstGeom>
            <a:solidFill>
              <a:schemeClr val="bg2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sr-Latn-CS" altLang="en-US" b="1" u="none">
                  <a:latin typeface="Times New Roman" panose="02020603050405020304" pitchFamily="18" charset="0"/>
                </a:rPr>
                <a:t>60*100-</a:t>
              </a:r>
              <a:r>
                <a:rPr lang="en-US" altLang="en-US" b="1" u="none">
                  <a:latin typeface="Times New Roman" panose="02020603050405020304" pitchFamily="18" charset="0"/>
                </a:rPr>
                <a:t>80</a:t>
              </a:r>
              <a:r>
                <a:rPr lang="sr-Latn-CS" altLang="en-US" b="1" u="none">
                  <a:latin typeface="Times New Roman" panose="02020603050405020304" pitchFamily="18" charset="0"/>
                </a:rPr>
                <a:t>*42.5=</a:t>
              </a:r>
            </a:p>
            <a:p>
              <a:pPr>
                <a:spcBef>
                  <a:spcPct val="50000"/>
                </a:spcBef>
              </a:pPr>
              <a:r>
                <a:rPr lang="sr-Latn-CS" altLang="en-US" b="1" u="none">
                  <a:latin typeface="Times New Roman" panose="02020603050405020304" pitchFamily="18" charset="0"/>
                </a:rPr>
                <a:t>6000-3400=2600</a:t>
              </a:r>
              <a:endParaRPr lang="en-US" altLang="en-US" b="1" u="none">
                <a:latin typeface="Times New Roman" panose="02020603050405020304" pitchFamily="18" charset="0"/>
              </a:endParaRPr>
            </a:p>
          </p:txBody>
        </p:sp>
        <p:sp>
          <p:nvSpPr>
            <p:cNvPr id="18451" name="Rectangle 43">
              <a:extLst>
                <a:ext uri="{FF2B5EF4-FFF2-40B4-BE49-F238E27FC236}">
                  <a16:creationId xmlns:a16="http://schemas.microsoft.com/office/drawing/2014/main" id="{591441A7-4A64-4F8A-99EC-8507BE317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56"/>
              <a:ext cx="240" cy="100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18452" name="Rectangle 44">
              <a:extLst>
                <a:ext uri="{FF2B5EF4-FFF2-40B4-BE49-F238E27FC236}">
                  <a16:creationId xmlns:a16="http://schemas.microsoft.com/office/drawing/2014/main" id="{89F1B34D-0B32-48B3-9D49-C567D73CF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56"/>
              <a:ext cx="912" cy="24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18453" name="Rectangle 45">
              <a:extLst>
                <a:ext uri="{FF2B5EF4-FFF2-40B4-BE49-F238E27FC236}">
                  <a16:creationId xmlns:a16="http://schemas.microsoft.com/office/drawing/2014/main" id="{12B5BC51-13EE-4713-8D08-E78A10F90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592"/>
              <a:ext cx="1248" cy="19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FF3300"/>
                </a:solidFill>
              </a:endParaRPr>
            </a:p>
          </p:txBody>
        </p:sp>
        <p:sp>
          <p:nvSpPr>
            <p:cNvPr id="18454" name="Rectangle 46">
              <a:extLst>
                <a:ext uri="{FF2B5EF4-FFF2-40B4-BE49-F238E27FC236}">
                  <a16:creationId xmlns:a16="http://schemas.microsoft.com/office/drawing/2014/main" id="{07E8C08D-B093-497A-AE95-FA4D0268F8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72" y="2280"/>
              <a:ext cx="768" cy="24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>
                <a:solidFill>
                  <a:srgbClr val="FF3300"/>
                </a:solidFill>
              </a:endParaRPr>
            </a:p>
          </p:txBody>
        </p:sp>
        <p:pic>
          <p:nvPicPr>
            <p:cNvPr id="18455" name="Picture 47">
              <a:extLst>
                <a:ext uri="{FF2B5EF4-FFF2-40B4-BE49-F238E27FC236}">
                  <a16:creationId xmlns:a16="http://schemas.microsoft.com/office/drawing/2014/main" id="{9F6AAFB0-7431-4F6A-9262-7ED48B3FF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" y="0"/>
              <a:ext cx="207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6F994A8E-11A7-4977-9E5E-512FF5D6C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FAKTORSKA 	…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D3FEC357-2BFD-4A56-B157-94DDE994D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INTENZIVNOST</a:t>
            </a:r>
          </a:p>
          <a:p>
            <a:pPr eaLnBrk="1" hangingPunct="1">
              <a:defRPr/>
            </a:pPr>
            <a:r>
              <a:rPr lang="en-US"/>
              <a:t>RASPOLOZIVOST</a:t>
            </a: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id="{166CEF14-8CBC-4158-8D9F-DFE91B189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KOME MERIMO FAKTORSKU INTENZIVNOST?			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09760478-78DC-4072-8737-14893606C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buFont typeface="Wingdings" pitchFamily="2" charset="2"/>
              <a:buAutoNum type="alphaUcPeriod"/>
              <a:defRPr/>
            </a:pPr>
            <a:r>
              <a:rPr lang="en-US"/>
              <a:t>PROIZVODU</a:t>
            </a:r>
          </a:p>
          <a:p>
            <a:pPr marL="990600" lvl="1" indent="-533400" eaLnBrk="1" hangingPunct="1">
              <a:buFont typeface="Wingdings" pitchFamily="2" charset="2"/>
              <a:buAutoNum type="alphaUcPeriod"/>
              <a:defRPr/>
            </a:pPr>
            <a:r>
              <a:rPr lang="en-US"/>
              <a:t>ZEMLJI</a:t>
            </a:r>
          </a:p>
          <a:p>
            <a:pPr marL="990600" lvl="1" indent="-533400" eaLnBrk="1" hangingPunct="1">
              <a:buFont typeface="Wingdings" pitchFamily="2" charset="2"/>
              <a:buAutoNum type="alphaUcPeriod"/>
              <a:defRPr/>
            </a:pPr>
            <a:r>
              <a:rPr lang="en-US"/>
              <a:t>KONKURENCIJI?</a:t>
            </a:r>
            <a:endParaRPr lang="sr-Latn-CS"/>
          </a:p>
          <a:p>
            <a:pPr marL="990600" lvl="1" indent="-533400" eaLnBrk="1" hangingPunct="1">
              <a:buFont typeface="Wingdings" pitchFamily="2" charset="2"/>
              <a:buAutoNum type="alphaUcPeriod"/>
              <a:defRPr/>
            </a:pPr>
            <a:r>
              <a:rPr lang="sr-Latn-CS"/>
              <a:t>SVIMA NJIMA</a:t>
            </a:r>
            <a:endParaRPr lang="en-US"/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DFE92FB0-BA99-4C39-B03C-ED4731BAC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514600"/>
            <a:ext cx="2743200" cy="5334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23589" name="Line 5">
            <a:extLst>
              <a:ext uri="{FF2B5EF4-FFF2-40B4-BE49-F238E27FC236}">
                <a16:creationId xmlns:a16="http://schemas.microsoft.com/office/drawing/2014/main" id="{774F624F-B0E2-4194-A9E7-1765B56B1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590800"/>
            <a:ext cx="12192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3590" name="Line 6">
            <a:extLst>
              <a:ext uri="{FF2B5EF4-FFF2-40B4-BE49-F238E27FC236}">
                <a16:creationId xmlns:a16="http://schemas.microsoft.com/office/drawing/2014/main" id="{14262124-E5D9-423D-95F3-A2EBE8BD12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2514600"/>
            <a:ext cx="9906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3594" name="Rectangle 10">
            <a:extLst>
              <a:ext uri="{FF2B5EF4-FFF2-40B4-BE49-F238E27FC236}">
                <a16:creationId xmlns:a16="http://schemas.microsoft.com/office/drawing/2014/main" id="{D148B0EB-AE59-4EF2-BA0C-D90583F9B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2971800" cy="5334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 animBg="1"/>
      <p:bldP spid="323588" grpId="1" animBg="1"/>
      <p:bldP spid="323588" grpId="2" animBg="1"/>
      <p:bldP spid="3235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13E6C8-2A29-48F7-B8ED-A887C7C7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4 teoreme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6F8018-A496-470E-A513-A4374CC13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Latn-RS" dirty="0"/>
              <a:t>H-O, ili HOS 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FPE – o izjednačavanju faktorskih cena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u narednim poglavljima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Teorema Ripčinjskog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Stolper Samjuelsonova teorema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2929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0F857301-F4D8-4B7C-9AF2-66BFD4B07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sr-Latn-CS" dirty="0"/>
              <a:t>Y</a:t>
            </a:r>
            <a:r>
              <a:rPr lang="en-US" dirty="0"/>
              <a:t> </a:t>
            </a:r>
            <a:r>
              <a:rPr lang="en-US" dirty="0" err="1"/>
              <a:t>kapitalno</a:t>
            </a:r>
            <a:r>
              <a:rPr lang="en-US" dirty="0"/>
              <a:t> </a:t>
            </a:r>
            <a:r>
              <a:rPr lang="en-US" dirty="0" err="1"/>
              <a:t>intenzivno</a:t>
            </a:r>
            <a:r>
              <a:rPr lang="sr-Latn-RS" dirty="0"/>
              <a:t> dobro</a:t>
            </a:r>
            <a:endParaRPr lang="en-US" dirty="0"/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932D3B90-B3F0-4D64-AAA6-5F579E1D0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To </a:t>
            </a:r>
            <a:r>
              <a:rPr lang="en-US" altLang="en-US" dirty="0" err="1">
                <a:effectLst/>
              </a:rPr>
              <a:t>je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relativna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mera</a:t>
            </a:r>
            <a:endParaRPr lang="en-US" altLang="en-US" dirty="0">
              <a:effectLst/>
            </a:endParaRPr>
          </a:p>
          <a:p>
            <a:pPr eaLnBrk="1" hangingPunct="1"/>
            <a:r>
              <a:rPr lang="en-US" altLang="en-US" dirty="0">
                <a:effectLst/>
              </a:rPr>
              <a:t>U </a:t>
            </a:r>
            <a:r>
              <a:rPr lang="en-US" altLang="en-US" dirty="0" err="1">
                <a:effectLst/>
              </a:rPr>
              <a:t>odnosu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na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sta</a:t>
            </a:r>
            <a:r>
              <a:rPr lang="en-US" altLang="en-US" dirty="0">
                <a:effectLst/>
              </a:rPr>
              <a:t>?</a:t>
            </a:r>
          </a:p>
          <a:p>
            <a:pPr eaLnBrk="1" hangingPunct="1"/>
            <a:r>
              <a:rPr lang="en-US" altLang="en-US" dirty="0">
                <a:effectLst/>
              </a:rPr>
              <a:t>Dobro </a:t>
            </a:r>
            <a:r>
              <a:rPr lang="en-US" altLang="en-US" dirty="0" err="1">
                <a:effectLst/>
              </a:rPr>
              <a:t>je</a:t>
            </a:r>
            <a:r>
              <a:rPr lang="en-US" altLang="en-US" dirty="0">
                <a:effectLst/>
              </a:rPr>
              <a:t> </a:t>
            </a:r>
            <a:r>
              <a:rPr lang="en-US" altLang="en-US" i="1" dirty="0" err="1">
                <a:effectLst/>
              </a:rPr>
              <a:t>kapitalno</a:t>
            </a:r>
            <a:r>
              <a:rPr lang="en-US" altLang="en-US" i="1" dirty="0">
                <a:effectLst/>
              </a:rPr>
              <a:t> </a:t>
            </a:r>
            <a:r>
              <a:rPr lang="en-US" altLang="en-US" i="1" dirty="0" err="1">
                <a:effectLst/>
              </a:rPr>
              <a:t>intenzivno</a:t>
            </a:r>
            <a:r>
              <a:rPr lang="en-US" altLang="en-US" i="1" dirty="0">
                <a:effectLst/>
              </a:rPr>
              <a:t> </a:t>
            </a:r>
            <a:r>
              <a:rPr lang="en-US" altLang="en-US" dirty="0" err="1">
                <a:effectLst/>
              </a:rPr>
              <a:t>ukoliko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je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koeficijent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kapital</a:t>
            </a:r>
            <a:r>
              <a:rPr lang="en-US" altLang="en-US" dirty="0">
                <a:effectLst/>
              </a:rPr>
              <a:t>/rad (</a:t>
            </a:r>
            <a:r>
              <a:rPr lang="en-US" altLang="en-US" i="1" dirty="0">
                <a:effectLst/>
              </a:rPr>
              <a:t>K/R</a:t>
            </a:r>
            <a:r>
              <a:rPr lang="en-US" altLang="en-US" dirty="0">
                <a:effectLst/>
              </a:rPr>
              <a:t>)</a:t>
            </a:r>
            <a:r>
              <a:rPr lang="sr-Latn-RS" altLang="en-US" dirty="0">
                <a:effectLst/>
              </a:rPr>
              <a:t> u proizvodnji Y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veći</a:t>
            </a:r>
            <a:r>
              <a:rPr lang="en-US" altLang="en-US" dirty="0">
                <a:effectLst/>
              </a:rPr>
              <a:t> od </a:t>
            </a:r>
            <a:r>
              <a:rPr lang="en-US" altLang="en-US" i="1" dirty="0">
                <a:effectLst/>
              </a:rPr>
              <a:t>K/R </a:t>
            </a:r>
            <a:r>
              <a:rPr lang="en-US" altLang="en-US" dirty="0">
                <a:effectLst/>
              </a:rPr>
              <a:t>u </a:t>
            </a:r>
            <a:r>
              <a:rPr lang="en-US" altLang="en-US" dirty="0" err="1">
                <a:effectLst/>
              </a:rPr>
              <a:t>proizvodnji</a:t>
            </a:r>
            <a:r>
              <a:rPr lang="en-US" altLang="en-US" dirty="0">
                <a:effectLst/>
              </a:rPr>
              <a:t> X. </a:t>
            </a:r>
            <a:endParaRPr lang="sr-Latn-RS" altLang="en-US" dirty="0">
              <a:effectLst/>
            </a:endParaRPr>
          </a:p>
          <a:p>
            <a:pPr eaLnBrk="1" hangingPunct="1"/>
            <a:r>
              <a:rPr lang="sr-Latn-RS" altLang="en-US" i="1" dirty="0">
                <a:effectLst/>
              </a:rPr>
              <a:t>(</a:t>
            </a:r>
            <a:r>
              <a:rPr lang="en-US" altLang="en-US" i="1" dirty="0">
                <a:effectLst/>
              </a:rPr>
              <a:t>K/R</a:t>
            </a:r>
            <a:r>
              <a:rPr lang="en-US" altLang="en-US" dirty="0">
                <a:effectLst/>
              </a:rPr>
              <a:t>)</a:t>
            </a:r>
            <a:r>
              <a:rPr lang="sr-Latn-RS" altLang="en-US" i="1" baseline="-25000" dirty="0">
                <a:effectLst/>
              </a:rPr>
              <a:t>Y</a:t>
            </a:r>
            <a:r>
              <a:rPr lang="en-US" altLang="en-US" dirty="0">
                <a:effectLst/>
              </a:rPr>
              <a:t> </a:t>
            </a:r>
            <a:r>
              <a:rPr lang="en-GB" altLang="en-US" dirty="0">
                <a:effectLst/>
              </a:rPr>
              <a:t>&gt;(</a:t>
            </a:r>
            <a:r>
              <a:rPr lang="en-US" altLang="en-US" i="1" dirty="0">
                <a:effectLst/>
              </a:rPr>
              <a:t>K/R)</a:t>
            </a:r>
            <a:r>
              <a:rPr lang="en-US" altLang="en-US" i="1" baseline="-25000" dirty="0">
                <a:effectLst/>
              </a:rPr>
              <a:t>X</a:t>
            </a:r>
            <a:r>
              <a:rPr lang="en-US" altLang="en-US" dirty="0">
                <a:effectLst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E6ACAB4D-646C-4FC0-81CC-A82C23411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dirty="0"/>
              <a:t>Zadatak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BA00B9FC-83DD-4F9D-837A-169441FA93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4648200" cy="41148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effectLst/>
              </a:rPr>
              <a:t>za</a:t>
            </a:r>
            <a:r>
              <a:rPr lang="en-US" altLang="en-US" sz="2800" dirty="0">
                <a:effectLst/>
              </a:rPr>
              <a:t> 1X </a:t>
            </a:r>
            <a:r>
              <a:rPr lang="en-US" altLang="en-US" sz="2800" dirty="0" err="1">
                <a:effectLst/>
              </a:rPr>
              <a:t>zahteva</a:t>
            </a:r>
            <a:r>
              <a:rPr lang="en-US" altLang="en-US" sz="2800" dirty="0">
                <a:effectLst/>
              </a:rPr>
              <a:t> </a:t>
            </a:r>
            <a:r>
              <a:rPr lang="sr-Latn-CS" altLang="en-US" sz="2800" dirty="0">
                <a:effectLst/>
              </a:rPr>
              <a:t>1</a:t>
            </a:r>
            <a:r>
              <a:rPr lang="en-US" altLang="en-US" sz="2800" i="1" dirty="0">
                <a:effectLst/>
              </a:rPr>
              <a:t>K </a:t>
            </a:r>
            <a:r>
              <a:rPr lang="en-US" altLang="en-US" sz="2800" dirty="0" err="1">
                <a:effectLst/>
              </a:rPr>
              <a:t>i</a:t>
            </a:r>
            <a:r>
              <a:rPr lang="en-US" altLang="en-US" sz="2800" dirty="0">
                <a:effectLst/>
              </a:rPr>
              <a:t> </a:t>
            </a:r>
            <a:r>
              <a:rPr lang="sr-Latn-CS" altLang="en-US" sz="2800" dirty="0">
                <a:effectLst/>
              </a:rPr>
              <a:t>4</a:t>
            </a:r>
            <a:r>
              <a:rPr lang="sr-Latn-CS" altLang="en-US" sz="2800" i="1" dirty="0">
                <a:effectLst/>
              </a:rPr>
              <a:t>R</a:t>
            </a:r>
            <a:r>
              <a:rPr lang="en-US" altLang="en-US" sz="2800" i="1" dirty="0">
                <a:effectLst/>
              </a:rPr>
              <a:t> </a:t>
            </a:r>
          </a:p>
          <a:p>
            <a:pPr eaLnBrk="1" hangingPunct="1"/>
            <a:r>
              <a:rPr lang="en-US" altLang="en-US" sz="2800" dirty="0">
                <a:effectLst/>
              </a:rPr>
              <a:t>1Y </a:t>
            </a:r>
            <a:r>
              <a:rPr lang="en-US" altLang="en-US" sz="2800" dirty="0" err="1">
                <a:effectLst/>
              </a:rPr>
              <a:t>zahteva</a:t>
            </a:r>
            <a:r>
              <a:rPr lang="en-US" altLang="en-US" sz="2800" dirty="0">
                <a:effectLst/>
              </a:rPr>
              <a:t> 2</a:t>
            </a:r>
            <a:r>
              <a:rPr lang="en-US" altLang="en-US" sz="2800" i="1" dirty="0">
                <a:effectLst/>
              </a:rPr>
              <a:t>K </a:t>
            </a:r>
            <a:r>
              <a:rPr lang="en-US" altLang="en-US" sz="2800" dirty="0" err="1">
                <a:effectLst/>
              </a:rPr>
              <a:t>i</a:t>
            </a:r>
            <a:r>
              <a:rPr lang="en-US" altLang="en-US" sz="2800" dirty="0">
                <a:effectLst/>
              </a:rPr>
              <a:t> 2</a:t>
            </a:r>
            <a:r>
              <a:rPr lang="en-US" altLang="en-US" sz="2800" i="1" dirty="0">
                <a:effectLst/>
              </a:rPr>
              <a:t>R</a:t>
            </a:r>
          </a:p>
          <a:p>
            <a:pPr eaLnBrk="1" hangingPunct="1"/>
            <a:endParaRPr lang="en-US" altLang="en-US" sz="2800" i="1" dirty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err="1">
                <a:effectLst/>
              </a:rPr>
              <a:t>Onda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imamo</a:t>
            </a:r>
            <a:r>
              <a:rPr lang="en-US" altLang="en-US" sz="2800" dirty="0">
                <a:effectLst/>
              </a:rPr>
              <a:t> </a:t>
            </a:r>
          </a:p>
        </p:txBody>
      </p:sp>
      <p:graphicFrame>
        <p:nvGraphicFramePr>
          <p:cNvPr id="326020" name="Group 388">
            <a:extLst>
              <a:ext uri="{FF2B5EF4-FFF2-40B4-BE49-F238E27FC236}">
                <a16:creationId xmlns:a16="http://schemas.microsoft.com/office/drawing/2014/main" id="{9E319509-188C-4C5A-88BE-6D852764648D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4724400" y="3124200"/>
          <a:ext cx="3695700" cy="2498832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2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ZEMLJA 1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K/R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X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1/4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Y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58" name="Rectangle 225">
            <a:extLst>
              <a:ext uri="{FF2B5EF4-FFF2-40B4-BE49-F238E27FC236}">
                <a16:creationId xmlns:a16="http://schemas.microsoft.com/office/drawing/2014/main" id="{CC9E0459-D9A8-44E2-8060-D869126C2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5867400"/>
            <a:ext cx="764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b="1"/>
              <a:t>Primetimo da nije važna apsolutna količina kapitala i rada</a:t>
            </a:r>
          </a:p>
        </p:txBody>
      </p:sp>
      <p:graphicFrame>
        <p:nvGraphicFramePr>
          <p:cNvPr id="326050" name="Group 418">
            <a:extLst>
              <a:ext uri="{FF2B5EF4-FFF2-40B4-BE49-F238E27FC236}">
                <a16:creationId xmlns:a16="http://schemas.microsoft.com/office/drawing/2014/main" id="{6328706D-C2B2-4AA3-862E-F268181FE7D9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7744466"/>
              </p:ext>
            </p:extLst>
          </p:nvPr>
        </p:nvGraphicFramePr>
        <p:xfrm>
          <a:off x="4724400" y="3127902"/>
          <a:ext cx="3657600" cy="2462214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56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ZEMLJA 1</a:t>
                      </a:r>
                    </a:p>
                  </a:txBody>
                  <a:tcPr marT="50292" marB="50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X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1/4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Y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6051" name="Rectangle 419">
            <a:extLst>
              <a:ext uri="{FF2B5EF4-FFF2-40B4-BE49-F238E27FC236}">
                <a16:creationId xmlns:a16="http://schemas.microsoft.com/office/drawing/2014/main" id="{F6CF99F0-83D6-4EDC-AB0E-0B9E30F35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800" u="none" dirty="0">
                <a:latin typeface="Tahoma" panose="020B0604030504040204" pitchFamily="34" charset="0"/>
              </a:rPr>
              <a:t> 1X </a:t>
            </a:r>
            <a:r>
              <a:rPr lang="en-US" altLang="en-US" sz="2800" u="none" dirty="0" err="1">
                <a:latin typeface="Tahoma" panose="020B0604030504040204" pitchFamily="34" charset="0"/>
              </a:rPr>
              <a:t>zahteva</a:t>
            </a:r>
            <a:r>
              <a:rPr lang="en-US" altLang="en-US" sz="2800" u="none" dirty="0">
                <a:latin typeface="Tahoma" panose="020B0604030504040204" pitchFamily="34" charset="0"/>
              </a:rPr>
              <a:t> </a:t>
            </a:r>
            <a:r>
              <a:rPr lang="sr-Latn-CS" altLang="en-US" sz="2800" u="none" dirty="0">
                <a:latin typeface="Tahoma" panose="020B0604030504040204" pitchFamily="34" charset="0"/>
              </a:rPr>
              <a:t>3</a:t>
            </a:r>
            <a:r>
              <a:rPr lang="en-US" altLang="en-US" sz="2800" i="1" u="none" dirty="0">
                <a:latin typeface="Tahoma" panose="020B0604030504040204" pitchFamily="34" charset="0"/>
              </a:rPr>
              <a:t>K </a:t>
            </a:r>
            <a:r>
              <a:rPr lang="en-US" altLang="en-US" sz="2800" u="none" dirty="0" err="1">
                <a:latin typeface="Tahoma" panose="020B0604030504040204" pitchFamily="34" charset="0"/>
              </a:rPr>
              <a:t>i</a:t>
            </a:r>
            <a:r>
              <a:rPr lang="en-US" altLang="en-US" sz="2800" u="none" dirty="0">
                <a:latin typeface="Tahoma" panose="020B0604030504040204" pitchFamily="34" charset="0"/>
              </a:rPr>
              <a:t> </a:t>
            </a:r>
            <a:r>
              <a:rPr lang="sr-Latn-CS" altLang="en-US" sz="2800" u="none" dirty="0">
                <a:latin typeface="Tahoma" panose="020B0604030504040204" pitchFamily="34" charset="0"/>
              </a:rPr>
              <a:t>12</a:t>
            </a:r>
            <a:r>
              <a:rPr lang="sr-Latn-CS" altLang="en-US" sz="2800" i="1" u="none" dirty="0">
                <a:latin typeface="Tahoma" panose="020B0604030504040204" pitchFamily="34" charset="0"/>
              </a:rPr>
              <a:t>R</a:t>
            </a:r>
            <a:r>
              <a:rPr lang="en-US" altLang="en-US" sz="2800" i="1" u="none" dirty="0">
                <a:latin typeface="Tahoma" panose="020B0604030504040204" pitchFamily="34" charset="0"/>
              </a:rPr>
              <a:t> 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800" u="none" dirty="0">
                <a:latin typeface="Tahoma" panose="020B0604030504040204" pitchFamily="34" charset="0"/>
              </a:rPr>
              <a:t>1Y </a:t>
            </a:r>
            <a:r>
              <a:rPr lang="en-US" altLang="en-US" sz="2800" u="none" dirty="0" err="1">
                <a:latin typeface="Tahoma" panose="020B0604030504040204" pitchFamily="34" charset="0"/>
              </a:rPr>
              <a:t>zahteva</a:t>
            </a:r>
            <a:r>
              <a:rPr lang="en-US" altLang="en-US" sz="2800" u="none" dirty="0">
                <a:latin typeface="Tahoma" panose="020B0604030504040204" pitchFamily="34" charset="0"/>
              </a:rPr>
              <a:t> 2</a:t>
            </a:r>
            <a:r>
              <a:rPr lang="en-US" altLang="en-US" sz="2800" i="1" u="none" dirty="0">
                <a:latin typeface="Tahoma" panose="020B0604030504040204" pitchFamily="34" charset="0"/>
              </a:rPr>
              <a:t>K </a:t>
            </a:r>
            <a:r>
              <a:rPr lang="en-US" altLang="en-US" sz="2800" u="none" dirty="0" err="1">
                <a:latin typeface="Tahoma" panose="020B0604030504040204" pitchFamily="34" charset="0"/>
              </a:rPr>
              <a:t>i</a:t>
            </a:r>
            <a:r>
              <a:rPr lang="en-US" altLang="en-US" sz="2800" u="none" dirty="0">
                <a:latin typeface="Tahoma" panose="020B0604030504040204" pitchFamily="34" charset="0"/>
              </a:rPr>
              <a:t> 2</a:t>
            </a:r>
            <a:r>
              <a:rPr lang="en-US" altLang="en-US" sz="2800" i="1" u="none" dirty="0">
                <a:latin typeface="Tahoma" panose="020B0604030504040204" pitchFamily="34" charset="0"/>
              </a:rPr>
              <a:t>R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800" i="1" u="none" dirty="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u="none" dirty="0" err="1">
                <a:latin typeface="Tahoma" panose="020B0604030504040204" pitchFamily="34" charset="0"/>
              </a:rPr>
              <a:t>Onda</a:t>
            </a:r>
            <a:r>
              <a:rPr lang="en-US" altLang="en-US" sz="2800" u="none" dirty="0">
                <a:latin typeface="Tahoma" panose="020B0604030504040204" pitchFamily="34" charset="0"/>
              </a:rPr>
              <a:t> </a:t>
            </a:r>
            <a:r>
              <a:rPr lang="en-US" altLang="en-US" sz="2800" u="none" dirty="0" err="1">
                <a:latin typeface="Tahoma" panose="020B0604030504040204" pitchFamily="34" charset="0"/>
              </a:rPr>
              <a:t>imamo</a:t>
            </a:r>
            <a:r>
              <a:rPr lang="en-US" altLang="en-US" sz="2800" u="none" dirty="0"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26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/>
      <p:bldP spid="325635" grpId="1" build="p"/>
      <p:bldP spid="326051" grpId="0" build="p"/>
      <p:bldP spid="326051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2">
            <a:extLst>
              <a:ext uri="{FF2B5EF4-FFF2-40B4-BE49-F238E27FC236}">
                <a16:creationId xmlns:a16="http://schemas.microsoft.com/office/drawing/2014/main" id="{EEDCCB8B-A6DE-477D-AD4C-4AC461603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25475"/>
            <a:ext cx="7543800" cy="1431925"/>
          </a:xfrm>
        </p:spPr>
        <p:txBody>
          <a:bodyPr/>
          <a:lstStyle/>
          <a:p>
            <a:pPr eaLnBrk="1" hangingPunct="1"/>
            <a:r>
              <a:rPr lang="en-US" altLang="en-US" b="0">
                <a:effectLst/>
              </a:rPr>
              <a:t>proizvodnja će se odvijati duž prave linije čiji je nagib=K/R</a:t>
            </a:r>
          </a:p>
        </p:txBody>
      </p:sp>
      <p:pic>
        <p:nvPicPr>
          <p:cNvPr id="23555" name="Picture 36">
            <a:extLst>
              <a:ext uri="{FF2B5EF4-FFF2-40B4-BE49-F238E27FC236}">
                <a16:creationId xmlns:a16="http://schemas.microsoft.com/office/drawing/2014/main" id="{7CEDEA6B-C755-4929-B23D-427CA815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1550"/>
            <a:ext cx="89154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61428BBC-748F-4B1D-BFE4-273FEC5F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Obilnost</a:t>
            </a:r>
            <a:endParaRPr lang="en-US"/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10621AFE-258A-419B-85C9-2CD5C1FEE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Postoje dva načina da se definiše </a:t>
            </a:r>
            <a:r>
              <a:rPr lang="en-US" b="1">
                <a:effectLst/>
              </a:rPr>
              <a:t>obilnost faktora</a:t>
            </a:r>
            <a:r>
              <a:rPr lang="en-US">
                <a:effectLst/>
              </a:rPr>
              <a:t>. </a:t>
            </a:r>
            <a:endParaRPr lang="sr-Latn-CS">
              <a:effectLst/>
            </a:endParaRPr>
          </a:p>
          <a:p>
            <a:pPr lvl="1" eaLnBrk="1" hangingPunct="1">
              <a:defRPr/>
            </a:pPr>
            <a:r>
              <a:rPr lang="en-US">
                <a:effectLst/>
              </a:rPr>
              <a:t>u izrazima fizičkih</a:t>
            </a:r>
            <a:r>
              <a:rPr lang="sr-Latn-CS">
                <a:effectLst/>
              </a:rPr>
              <a:t> </a:t>
            </a:r>
            <a:r>
              <a:rPr lang="en-US" i="1">
                <a:effectLst/>
              </a:rPr>
              <a:t>jedinica </a:t>
            </a:r>
            <a:endParaRPr lang="sr-Latn-CS" i="1">
              <a:effectLst/>
            </a:endParaRPr>
          </a:p>
          <a:p>
            <a:pPr lvl="1" eaLnBrk="1" hangingPunct="1">
              <a:defRPr/>
            </a:pPr>
            <a:r>
              <a:rPr lang="en-US">
                <a:effectLst/>
              </a:rPr>
              <a:t>u izrazima </a:t>
            </a:r>
            <a:r>
              <a:rPr lang="en-US" b="1">
                <a:effectLst/>
              </a:rPr>
              <a:t>relativnih</a:t>
            </a:r>
            <a:r>
              <a:rPr lang="sr-Latn-CS" b="1">
                <a:effectLst/>
              </a:rPr>
              <a:t> </a:t>
            </a:r>
            <a:r>
              <a:rPr lang="en-US" b="1">
                <a:effectLst/>
              </a:rPr>
              <a:t>cena faktora </a:t>
            </a:r>
            <a:r>
              <a:rPr lang="en-US">
                <a:effectLst/>
              </a:rPr>
              <a:t>(tj., u izrazima cene rentiranja kapitala i cene radnog vremena u svakoj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zemlji).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EAF827D8-0F73-4945-A78B-72839DFBF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924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4000"/>
              <a:t>Ako su kamatne stope u Zemlji 1 niže nego u Zemlji 2</a:t>
            </a:r>
            <a:endParaRPr lang="en-US" sz="4000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9234ADDC-4F20-4787-A0A5-6419FFA9D0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>
              <a:effectLst/>
            </a:endParaRPr>
          </a:p>
          <a:p>
            <a:pPr eaLnBrk="1" hangingPunct="1">
              <a:defRPr/>
            </a:pPr>
            <a:endParaRPr lang="en-US"/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AD68FB29-2255-4DED-8DF1-CEF4DC61A9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lphaUcPeriod"/>
              <a:defRPr/>
            </a:pPr>
            <a:r>
              <a:rPr lang="sr-Latn-CS" dirty="0"/>
              <a:t>Zemlja 1 je K-intenzivna</a:t>
            </a:r>
          </a:p>
          <a:p>
            <a:pPr marL="533400" indent="-533400" eaLnBrk="1" hangingPunct="1">
              <a:buFont typeface="Wingdings" panose="05000000000000000000" pitchFamily="2" charset="2"/>
              <a:buAutoNum type="alphaUcPeriod"/>
              <a:defRPr/>
            </a:pPr>
            <a:r>
              <a:rPr lang="sr-Latn-CS" dirty="0"/>
              <a:t>Zemlja 1 je K-obilna</a:t>
            </a:r>
          </a:p>
          <a:p>
            <a:pPr marL="533400" indent="-533400" eaLnBrk="1" hangingPunct="1">
              <a:buFont typeface="Wingdings" panose="05000000000000000000" pitchFamily="2" charset="2"/>
              <a:buAutoNum type="alphaUcPeriod"/>
              <a:defRPr/>
            </a:pPr>
            <a:r>
              <a:rPr lang="sr-Latn-CS" dirty="0"/>
              <a:t>Zemlja 1 je L-intenzivna</a:t>
            </a:r>
          </a:p>
          <a:p>
            <a:pPr marL="533400" indent="-533400" eaLnBrk="1" hangingPunct="1">
              <a:buFont typeface="Wingdings" panose="05000000000000000000" pitchFamily="2" charset="2"/>
              <a:buAutoNum type="alphaUcPeriod"/>
              <a:defRPr/>
            </a:pPr>
            <a:r>
              <a:rPr lang="sr-Latn-CS" dirty="0"/>
              <a:t>Zemlja 1 je L-obilna</a:t>
            </a:r>
          </a:p>
          <a:p>
            <a:pPr marL="533400" indent="-533400" eaLnBrk="1" hangingPunct="1">
              <a:buFont typeface="Wingdings" panose="05000000000000000000" pitchFamily="2" charset="2"/>
              <a:buAutoNum type="alphaUcPeriod"/>
              <a:defRPr/>
            </a:pPr>
            <a:r>
              <a:rPr lang="sr-Latn-CS" dirty="0"/>
              <a:t>Ne može se utvrditi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CA9FC79-350E-4506-8E47-3BFA13B10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438400"/>
            <a:ext cx="4495800" cy="6096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0.233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9AAE8305-B78B-424D-9F9F-12D3ABF98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Drugi način izražavanja obilnosti	</a:t>
            </a:r>
            <a:endParaRPr lang="en-US"/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F9940138-F26C-40D7-A54A-EFB17A39B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543800" cy="4876800"/>
          </a:xfrm>
        </p:spPr>
        <p:txBody>
          <a:bodyPr/>
          <a:lstStyle/>
          <a:p>
            <a:pPr eaLnBrk="1" hangingPunct="1"/>
            <a:r>
              <a:rPr lang="sr-Latn-CS" altLang="en-US" dirty="0">
                <a:effectLst/>
              </a:rPr>
              <a:t>A koji je bio prvi?</a:t>
            </a:r>
          </a:p>
          <a:p>
            <a:pPr eaLnBrk="1" hangingPunct="1"/>
            <a:r>
              <a:rPr lang="sr-Latn-CS" altLang="en-US" dirty="0">
                <a:effectLst/>
              </a:rPr>
              <a:t>Količine</a:t>
            </a:r>
          </a:p>
          <a:p>
            <a:pPr eaLnBrk="1" hangingPunct="1"/>
            <a:r>
              <a:rPr lang="sr-Latn-CS" altLang="en-US" dirty="0">
                <a:effectLst/>
              </a:rPr>
              <a:t>A drugi</a:t>
            </a:r>
          </a:p>
          <a:p>
            <a:pPr eaLnBrk="1" hangingPunct="1"/>
            <a:r>
              <a:rPr lang="sr-Latn-CS" altLang="en-US" dirty="0">
                <a:effectLst/>
              </a:rPr>
              <a:t>Cene.</a:t>
            </a:r>
          </a:p>
          <a:p>
            <a:pPr eaLnBrk="1" hangingPunct="1"/>
            <a:r>
              <a:rPr lang="sr-Latn-CS" altLang="en-US" dirty="0">
                <a:effectLst/>
              </a:rPr>
              <a:t>Koje cene?</a:t>
            </a:r>
          </a:p>
          <a:p>
            <a:pPr eaLnBrk="1" hangingPunct="1"/>
            <a:r>
              <a:rPr lang="sr-Latn-CS" altLang="en-US" dirty="0">
                <a:effectLst/>
              </a:rPr>
              <a:t>Relativne.</a:t>
            </a:r>
          </a:p>
          <a:p>
            <a:pPr eaLnBrk="1" hangingPunct="1"/>
            <a:r>
              <a:rPr lang="sr-Latn-CS" altLang="en-US" dirty="0">
                <a:effectLst/>
              </a:rPr>
              <a:t>Čega?</a:t>
            </a:r>
          </a:p>
          <a:p>
            <a:pPr eaLnBrk="1" hangingPunct="1"/>
            <a:r>
              <a:rPr lang="sr-Latn-CS" altLang="en-US" dirty="0">
                <a:effectLst/>
              </a:rPr>
              <a:t>Faktora proizvodnje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dirty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C60A2EC-A197-4736-ACE9-6CAD5279E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Prema definiciji u izrazima cena faktora</a:t>
            </a:r>
            <a:r>
              <a:rPr lang="sr-Latn-CS" altLang="en-US">
                <a:effectLst/>
              </a:rPr>
              <a:t>...</a:t>
            </a:r>
            <a:endParaRPr lang="en-US" altLang="en-US">
              <a:effectLst/>
            </a:endParaRP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4658219E-260C-4197-8E09-93F3B7714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Zemlja</a:t>
            </a:r>
            <a:r>
              <a:rPr lang="en-US" sz="2800" dirty="0">
                <a:effectLst/>
              </a:rPr>
              <a:t> 2 </a:t>
            </a:r>
            <a:r>
              <a:rPr lang="en-US" sz="2800" dirty="0" err="1">
                <a:effectLst/>
              </a:rPr>
              <a:t>relativno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obil</a:t>
            </a:r>
            <a:r>
              <a:rPr lang="sr-Latn-RS" sz="2800" dirty="0">
                <a:effectLst/>
              </a:rPr>
              <a:t>u</a:t>
            </a:r>
            <a:r>
              <a:rPr lang="en-US" sz="2800" dirty="0" err="1">
                <a:effectLst/>
              </a:rPr>
              <a:t>je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kapital</a:t>
            </a:r>
            <a:r>
              <a:rPr lang="sr-Latn-RS" sz="2800" dirty="0">
                <a:effectLst/>
              </a:rPr>
              <a:t>om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ukoliko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odnos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cene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rentiranja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kapitala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cene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radnog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vremena</a:t>
            </a:r>
            <a:r>
              <a:rPr lang="en-US" sz="2800" dirty="0">
                <a:effectLst/>
              </a:rPr>
              <a:t> (</a:t>
            </a:r>
            <a:r>
              <a:rPr lang="en-US" sz="2800" i="1" dirty="0">
                <a:effectLst/>
              </a:rPr>
              <a:t>PK/PR</a:t>
            </a:r>
            <a:r>
              <a:rPr lang="en-US" sz="2800" dirty="0">
                <a:effectLst/>
              </a:rPr>
              <a:t>) u </a:t>
            </a:r>
            <a:r>
              <a:rPr lang="en-US" sz="2800" dirty="0" err="1">
                <a:effectLst/>
              </a:rPr>
              <a:t>Zemlji</a:t>
            </a:r>
            <a:r>
              <a:rPr lang="en-US" sz="2800" dirty="0">
                <a:effectLst/>
              </a:rPr>
              <a:t> 2</a:t>
            </a:r>
            <a:r>
              <a:rPr lang="sr-Latn-CS" sz="2800" dirty="0">
                <a:effectLst/>
              </a:rPr>
              <a:t> </a:t>
            </a:r>
            <a:r>
              <a:rPr lang="en-US" sz="2800" i="1" dirty="0" err="1">
                <a:effectLst/>
              </a:rPr>
              <a:t>niži</a:t>
            </a:r>
            <a:r>
              <a:rPr lang="en-US" sz="2800" i="1" dirty="0">
                <a:effectLst/>
              </a:rPr>
              <a:t> </a:t>
            </a:r>
            <a:r>
              <a:rPr lang="en-US" sz="2800" dirty="0" err="1">
                <a:effectLst/>
              </a:rPr>
              <a:t>nego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Zemlji</a:t>
            </a:r>
            <a:r>
              <a:rPr lang="en-US" sz="2800" dirty="0">
                <a:effectLst/>
              </a:rPr>
              <a:t> 1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R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cen</a:t>
            </a:r>
            <a:r>
              <a:rPr lang="sr-Latn-CS" sz="2800" dirty="0">
                <a:effectLst/>
              </a:rPr>
              <a:t>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rentiranja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kapitala</a:t>
            </a:r>
            <a:r>
              <a:rPr lang="en-US" sz="2800" dirty="0">
                <a:effectLst/>
              </a:rPr>
              <a:t> </a:t>
            </a:r>
            <a:r>
              <a:rPr lang="sr-Latn-CS" sz="2800" dirty="0">
                <a:effectLst/>
              </a:rPr>
              <a:t> je...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kamatna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stopa</a:t>
            </a:r>
            <a:r>
              <a:rPr lang="en-US" sz="2400" dirty="0">
                <a:effectLst/>
              </a:rPr>
              <a:t> (</a:t>
            </a:r>
            <a:r>
              <a:rPr lang="en-US" sz="2400" i="1" dirty="0">
                <a:effectLst/>
              </a:rPr>
              <a:t>r</a:t>
            </a:r>
            <a:r>
              <a:rPr lang="en-US" sz="2400" dirty="0">
                <a:effectLst/>
              </a:rPr>
              <a:t>) 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cen</a:t>
            </a:r>
            <a:r>
              <a:rPr lang="sr-Latn-CS" sz="2800" dirty="0">
                <a:effectLst/>
              </a:rPr>
              <a:t>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radnog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vremena</a:t>
            </a:r>
            <a:r>
              <a:rPr lang="sr-Latn-CS" sz="2800" dirty="0">
                <a:effectLst/>
              </a:rPr>
              <a:t> je...</a:t>
            </a:r>
            <a:endParaRPr lang="en-US" sz="28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2400" i="1" dirty="0">
                <a:effectLst/>
              </a:rPr>
              <a:t>Nadnica </a:t>
            </a:r>
            <a:r>
              <a:rPr lang="en-US" sz="2400" i="1" dirty="0">
                <a:effectLst/>
              </a:rPr>
              <a:t>w</a:t>
            </a:r>
            <a:r>
              <a:rPr lang="en-US" sz="2400" dirty="0">
                <a:effectLst/>
              </a:rPr>
              <a:t>, </a:t>
            </a:r>
            <a:r>
              <a:rPr lang="en-US" sz="2400" i="1" dirty="0">
                <a:effectLst/>
              </a:rPr>
              <a:t>PK/PR </a:t>
            </a:r>
            <a:r>
              <a:rPr lang="en-US" sz="2400" dirty="0">
                <a:effectLst/>
              </a:rPr>
              <a:t>= </a:t>
            </a:r>
            <a:r>
              <a:rPr lang="en-US" sz="2400" i="1" dirty="0">
                <a:effectLst/>
              </a:rPr>
              <a:t>r/w</a:t>
            </a:r>
            <a:r>
              <a:rPr lang="en-US" sz="2400" dirty="0">
                <a:effectLst/>
              </a:rPr>
              <a:t>. </a:t>
            </a:r>
            <a:endParaRPr lang="sr-Latn-CS" sz="24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6D353AA7-C8EE-4985-938E-38EF1739D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Kako to da...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0995" name="Rectangle 3">
                <a:extLst>
                  <a:ext uri="{FF2B5EF4-FFF2-40B4-BE49-F238E27FC236}">
                    <a16:creationId xmlns:a16="http://schemas.microsoft.com/office/drawing/2014/main" id="{5800BF89-C039-4F74-8A8F-06F388AE80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66800" y="1905000"/>
                <a:ext cx="7543800" cy="4114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 err="1">
                    <a:effectLst/>
                  </a:rPr>
                  <a:t>Zemlja</a:t>
                </a:r>
                <a:r>
                  <a:rPr lang="en-US" sz="2800" dirty="0">
                    <a:effectLst/>
                  </a:rPr>
                  <a:t> 2 </a:t>
                </a:r>
                <a:r>
                  <a:rPr lang="en-US" sz="2800" dirty="0" err="1">
                    <a:effectLst/>
                  </a:rPr>
                  <a:t>može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imati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manje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kapitala</a:t>
                </a:r>
                <a:r>
                  <a:rPr lang="en-US" sz="2800" dirty="0">
                    <a:effectLst/>
                  </a:rPr>
                  <a:t> od </a:t>
                </a:r>
                <a:r>
                  <a:rPr lang="en-US" sz="2800" dirty="0" err="1">
                    <a:effectLst/>
                  </a:rPr>
                  <a:t>Zemlje</a:t>
                </a:r>
                <a:r>
                  <a:rPr lang="en-US" sz="2800" dirty="0">
                    <a:effectLst/>
                  </a:rPr>
                  <a:t> 1 a da </a:t>
                </a:r>
                <a:r>
                  <a:rPr lang="en-US" sz="2800" dirty="0" err="1">
                    <a:effectLst/>
                  </a:rPr>
                  <a:t>ipak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bude</a:t>
                </a:r>
                <a:r>
                  <a:rPr lang="sr-Latn-C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zemlja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sa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obiljem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kapitala</a:t>
                </a:r>
                <a:r>
                  <a:rPr lang="en-US" sz="2800" dirty="0">
                    <a:effectLst/>
                  </a:rPr>
                  <a:t>?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sr-Latn-RS" sz="2800" dirty="0">
                    <a:effectLst/>
                  </a:rPr>
                  <a:t>Luksemburg ima više kapitala od Rusije</a:t>
                </a:r>
                <a:endParaRPr lang="sr-Latn-CS" sz="2800" dirty="0">
                  <a:effectLst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sr-Latn-CS" sz="2800" dirty="0">
                    <a:effectLst/>
                  </a:rPr>
                  <a:t>Tako što je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sr-Latn-C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sr-Latn-CS" sz="28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i="1" dirty="0">
                                <a:effectLst/>
                              </a:rPr>
                              <m:t>TK</m:t>
                            </m:r>
                            <m:r>
                              <m:rPr>
                                <m:nor/>
                              </m:rPr>
                              <a:rPr lang="en-GB" sz="2800" b="0" i="1" baseline="-25000" dirty="0" smtClean="0">
                                <a:effectLst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i="1" dirty="0">
                                <a:effectLst/>
                              </a:rPr>
                              <m:t>TR</m:t>
                            </m:r>
                            <m:r>
                              <m:rPr>
                                <m:nor/>
                              </m:rPr>
                              <a:rPr lang="en-GB" sz="2800" b="0" i="1" baseline="-25000" dirty="0" smtClean="0">
                                <a:effectLst/>
                              </a:rPr>
                              <m:t>1</m:t>
                            </m:r>
                          </m:den>
                        </m:f>
                      </m:e>
                    </m:box>
                    <m:r>
                      <a:rPr lang="en-GB" sz="2800" b="0" i="1" smtClean="0">
                        <a:effectLst/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sr-Latn-C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 dirty="0">
                            <a:effectLst/>
                          </a:rPr>
                          <m:t>TK</m:t>
                        </m:r>
                        <m:r>
                          <m:rPr>
                            <m:nor/>
                          </m:rPr>
                          <a:rPr lang="en-GB" sz="2800" b="0" i="1" baseline="-25000" dirty="0" smtClean="0">
                            <a:effectLst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 dirty="0">
                            <a:effectLst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GB" sz="2800" b="0" i="1" baseline="-25000" dirty="0" smtClean="0">
                            <a:effectLst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effectLst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>
                    <a:effectLst/>
                  </a:rPr>
                  <a:t>ono </a:t>
                </a:r>
                <a:r>
                  <a:rPr lang="en-US" sz="2800" dirty="0" err="1">
                    <a:effectLst/>
                  </a:rPr>
                  <a:t>što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je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važno</a:t>
                </a:r>
                <a:r>
                  <a:rPr lang="en-US" sz="2800" dirty="0">
                    <a:effectLst/>
                  </a:rPr>
                  <a:t> 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 err="1">
                    <a:effectLst/>
                  </a:rPr>
                  <a:t>nije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apsolutna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količina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kapitala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i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rada</a:t>
                </a:r>
                <a:r>
                  <a:rPr lang="en-US" sz="2800" dirty="0">
                    <a:effectLst/>
                  </a:rPr>
                  <a:t>,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već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i="1" dirty="0" err="1">
                    <a:effectLst/>
                  </a:rPr>
                  <a:t>odnos</a:t>
                </a:r>
                <a:r>
                  <a:rPr lang="en-US" sz="2800" i="1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količine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kapitala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prema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količini</a:t>
                </a:r>
                <a:r>
                  <a:rPr lang="sr-Latn-CS" sz="2800" dirty="0">
                    <a:effectLst/>
                  </a:rPr>
                  <a:t> </a:t>
                </a:r>
                <a:r>
                  <a:rPr lang="en-US" sz="2800" dirty="0" err="1">
                    <a:effectLst/>
                  </a:rPr>
                  <a:t>rada</a:t>
                </a:r>
                <a:r>
                  <a:rPr lang="en-US" sz="2800" dirty="0">
                    <a:effectLst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800" dirty="0">
                  <a:effectLst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40995" name="Rectangle 3">
                <a:extLst>
                  <a:ext uri="{FF2B5EF4-FFF2-40B4-BE49-F238E27FC236}">
                    <a16:creationId xmlns:a16="http://schemas.microsoft.com/office/drawing/2014/main" id="{5800BF89-C039-4F74-8A8F-06F388AE8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66800" y="1905000"/>
                <a:ext cx="7543800" cy="4114800"/>
              </a:xfrm>
              <a:blipFill>
                <a:blip r:embed="rId2"/>
                <a:stretch>
                  <a:fillRect l="-646" t="-2667" b="-8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>
            <a:extLst>
              <a:ext uri="{FF2B5EF4-FFF2-40B4-BE49-F238E27FC236}">
                <a16:creationId xmlns:a16="http://schemas.microsoft.com/office/drawing/2014/main" id="{8E21FEA5-56FC-47A0-907B-6CC56FE3B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Kakav je smisao ovoga što radimo?</a:t>
            </a:r>
            <a:endParaRPr lang="en-US"/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759773A0-533D-4F0A-9BFA-4FDEFF9E7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Finansijska kriza</a:t>
            </a:r>
          </a:p>
          <a:p>
            <a:pPr eaLnBrk="1" hangingPunct="1">
              <a:defRPr/>
            </a:pPr>
            <a:r>
              <a:rPr lang="sr-Latn-CS" dirty="0"/>
              <a:t>MMF</a:t>
            </a:r>
          </a:p>
          <a:p>
            <a:pPr eaLnBrk="1" hangingPunct="1">
              <a:defRPr/>
            </a:pPr>
            <a:r>
              <a:rPr lang="sr-Latn-CS" dirty="0" err="1"/>
              <a:t>Nazaposlenost</a:t>
            </a:r>
            <a:r>
              <a:rPr lang="sr-Latn-CS" dirty="0"/>
              <a:t> raste</a:t>
            </a:r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CS" dirty="0"/>
              <a:t>Ako hoćemo da operišemo, bilo bi lepo da izučimo hirurgiju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>
            <a:extLst>
              <a:ext uri="{FF2B5EF4-FFF2-40B4-BE49-F238E27FC236}">
                <a16:creationId xmlns:a16="http://schemas.microsoft.com/office/drawing/2014/main" id="{4F82B4FD-09BA-4F86-AD9E-01CCFA98B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Dakle,</a:t>
            </a:r>
            <a:endParaRPr lang="en-US"/>
          </a:p>
        </p:txBody>
      </p:sp>
      <p:sp>
        <p:nvSpPr>
          <p:cNvPr id="346116" name="Rectangle 4">
            <a:extLst>
              <a:ext uri="{FF2B5EF4-FFF2-40B4-BE49-F238E27FC236}">
                <a16:creationId xmlns:a16="http://schemas.microsoft.com/office/drawing/2014/main" id="{8AE63BE0-7EFB-476B-B429-11A5EB647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ponovimo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ono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što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određuje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li</a:t>
            </a:r>
            <a:r>
              <a:rPr lang="sr-Latn-CS" sz="2800" dirty="0">
                <a:effectLst/>
              </a:rPr>
              <a:t> </a:t>
            </a:r>
            <a:r>
              <a:rPr lang="en-US" sz="2800" dirty="0">
                <a:effectLst/>
              </a:rPr>
              <a:t>je </a:t>
            </a:r>
            <a:r>
              <a:rPr lang="en-US" sz="2800" dirty="0" err="1">
                <a:effectLst/>
              </a:rPr>
              <a:t>jedna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zemlja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K</a:t>
            </a:r>
            <a:r>
              <a:rPr lang="sr-Latn-RS" sz="2800" i="1" dirty="0">
                <a:effectLst/>
              </a:rPr>
              <a:t>-</a:t>
            </a:r>
            <a:r>
              <a:rPr lang="en-US" sz="2800" dirty="0" err="1">
                <a:effectLst/>
              </a:rPr>
              <a:t>obilna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ili</a:t>
            </a:r>
            <a:r>
              <a:rPr lang="en-US" sz="2800" dirty="0">
                <a:effectLst/>
              </a:rPr>
              <a:t> ne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 err="1">
                <a:effectLst/>
              </a:rPr>
              <a:t>nisu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apsolutne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vrednosti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r</a:t>
            </a:r>
            <a:r>
              <a:rPr lang="en-US" sz="2800" dirty="0">
                <a:effectLst/>
              </a:rPr>
              <a:t>, 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 err="1">
                <a:effectLst/>
              </a:rPr>
              <a:t>već</a:t>
            </a:r>
            <a:r>
              <a:rPr lang="en-US" sz="2800" dirty="0">
                <a:effectLst/>
              </a:rPr>
              <a:t> je to </a:t>
            </a:r>
            <a:r>
              <a:rPr lang="en-US" sz="2800" i="1" dirty="0">
                <a:effectLst/>
              </a:rPr>
              <a:t>r/w</a:t>
            </a:r>
            <a:r>
              <a:rPr lang="en-US" sz="2800" dirty="0">
                <a:effectLst/>
              </a:rPr>
              <a:t>. 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>
                <a:effectLst/>
              </a:rPr>
              <a:t>Na primer, </a:t>
            </a:r>
            <a:r>
              <a:rPr lang="en-US" sz="2800" i="1" dirty="0">
                <a:effectLst/>
              </a:rPr>
              <a:t>r</a:t>
            </a:r>
            <a:r>
              <a:rPr lang="sr-Latn-CS" sz="2800" i="1" dirty="0">
                <a:effectLst/>
              </a:rPr>
              <a:t> </a:t>
            </a:r>
            <a:r>
              <a:rPr lang="en-US" sz="2800" dirty="0" err="1">
                <a:effectLst/>
              </a:rPr>
              <a:t>može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biti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veće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Zemlji</a:t>
            </a:r>
            <a:r>
              <a:rPr lang="en-US" sz="2800" dirty="0">
                <a:effectLst/>
              </a:rPr>
              <a:t> 2 </a:t>
            </a:r>
            <a:r>
              <a:rPr lang="en-US" sz="2800" dirty="0" err="1">
                <a:effectLst/>
              </a:rPr>
              <a:t>nego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Zemlji</a:t>
            </a:r>
            <a:r>
              <a:rPr lang="en-US" sz="2800" dirty="0">
                <a:effectLst/>
              </a:rPr>
              <a:t> 1, </a:t>
            </a:r>
            <a:r>
              <a:rPr lang="en-US" sz="2800" dirty="0" err="1">
                <a:effectLst/>
              </a:rPr>
              <a:t>ali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Zemlja</a:t>
            </a:r>
            <a:r>
              <a:rPr lang="en-US" sz="2800" dirty="0">
                <a:effectLst/>
              </a:rPr>
              <a:t> 2 </a:t>
            </a:r>
            <a:r>
              <a:rPr lang="en-US" sz="2800" dirty="0" err="1">
                <a:effectLst/>
              </a:rPr>
              <a:t>će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još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uvek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biti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K </a:t>
            </a:r>
            <a:r>
              <a:rPr lang="en-US" sz="2800" dirty="0" err="1">
                <a:effectLst/>
              </a:rPr>
              <a:t>obilna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zemlja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ako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ima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nižu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stopu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r/w </a:t>
            </a:r>
            <a:r>
              <a:rPr lang="en-US" sz="2800" dirty="0" err="1">
                <a:effectLst/>
              </a:rPr>
              <a:t>od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Zemlje</a:t>
            </a:r>
            <a:r>
              <a:rPr lang="en-US" sz="2800" dirty="0">
                <a:effectLst/>
              </a:rPr>
              <a:t> 1.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CF783626-6555-41F0-B2EA-329F7EB59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Dva pitanja</a:t>
            </a: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6640142-22B9-4672-A2AE-2AC3ED2EA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ffectLst/>
              </a:rPr>
              <a:t>ostala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su</a:t>
            </a:r>
            <a:r>
              <a:rPr lang="en-US" altLang="en-US" dirty="0">
                <a:effectLst/>
              </a:rPr>
              <a:t> bez </a:t>
            </a:r>
            <a:r>
              <a:rPr lang="en-US" altLang="en-US" dirty="0" err="1">
                <a:effectLst/>
              </a:rPr>
              <a:t>odgovora</a:t>
            </a:r>
            <a:r>
              <a:rPr lang="en-US" altLang="en-US" dirty="0">
                <a:effectLst/>
              </a:rPr>
              <a:t> u </a:t>
            </a:r>
            <a:r>
              <a:rPr lang="en-US" altLang="en-US" dirty="0" err="1">
                <a:effectLst/>
              </a:rPr>
              <a:t>radovima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Smita</a:t>
            </a:r>
            <a:r>
              <a:rPr lang="en-US" altLang="en-US" dirty="0">
                <a:effectLst/>
              </a:rPr>
              <a:t>, </a:t>
            </a:r>
            <a:r>
              <a:rPr lang="en-US" altLang="en-US" dirty="0" err="1">
                <a:effectLst/>
              </a:rPr>
              <a:t>Rikarda</a:t>
            </a:r>
            <a:r>
              <a:rPr lang="sr-Latn-C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i</a:t>
            </a:r>
            <a:r>
              <a:rPr lang="en-US" altLang="en-US" dirty="0">
                <a:effectLst/>
              </a:rPr>
              <a:t> Mila.</a:t>
            </a:r>
            <a:endParaRPr lang="sr-Latn-CS" altLang="en-US" dirty="0">
              <a:effectLst/>
            </a:endParaRPr>
          </a:p>
          <a:p>
            <a:pPr eaLnBrk="1" hangingPunct="1"/>
            <a:r>
              <a:rPr lang="sr-Latn-CS" altLang="en-US" dirty="0">
                <a:effectLst/>
              </a:rPr>
              <a:t>Do sad znamo da ...</a:t>
            </a:r>
          </a:p>
          <a:p>
            <a:pPr lvl="1" eaLnBrk="1" hangingPunct="1"/>
            <a:r>
              <a:rPr lang="sr-Latn-CS" altLang="en-US" dirty="0">
                <a:effectLst/>
              </a:rPr>
              <a:t>Postoje razlike u relativnim cenama proizvoda</a:t>
            </a:r>
          </a:p>
          <a:p>
            <a:pPr lvl="1" eaLnBrk="1" hangingPunct="1"/>
            <a:r>
              <a:rPr lang="sr-Latn-CS" altLang="en-US" dirty="0">
                <a:effectLst/>
              </a:rPr>
              <a:t>To jest u komparativnim prednostima</a:t>
            </a:r>
          </a:p>
          <a:p>
            <a:pPr eaLnBrk="1" hangingPunct="1"/>
            <a:endParaRPr lang="sr-Latn-CS" altLang="en-US" dirty="0">
              <a:effectLst/>
            </a:endParaRPr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D5BFF1B-9492-435E-9404-C18E16740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Odnos između dve definicije obilnosti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A8E36C2-10D5-4B6C-A921-126E1BEAC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>
                <a:effectLst/>
              </a:rPr>
              <a:t>u </a:t>
            </a:r>
            <a:r>
              <a:rPr lang="en-US" altLang="en-US" sz="2800" dirty="0" err="1">
                <a:effectLst/>
              </a:rPr>
              <a:t>izrazima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fizičkih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jedinica</a:t>
            </a:r>
            <a:r>
              <a:rPr lang="en-US" altLang="en-US" sz="2800" dirty="0">
                <a:effectLst/>
              </a:rPr>
              <a:t>  - </a:t>
            </a:r>
            <a:r>
              <a:rPr lang="en-US" altLang="en-US" sz="2800" dirty="0" err="1">
                <a:effectLst/>
              </a:rPr>
              <a:t>uzima</a:t>
            </a:r>
            <a:r>
              <a:rPr lang="en-US" altLang="en-US" sz="2800" dirty="0">
                <a:effectLst/>
              </a:rPr>
              <a:t> u </a:t>
            </a:r>
            <a:r>
              <a:rPr lang="en-US" altLang="en-US" sz="2800" dirty="0" err="1">
                <a:effectLst/>
              </a:rPr>
              <a:t>obzir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samo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ponudu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faktora</a:t>
            </a:r>
            <a:r>
              <a:rPr lang="en-US" altLang="en-US" sz="2800" dirty="0">
                <a:effectLst/>
              </a:rPr>
              <a:t>.</a:t>
            </a:r>
            <a:endParaRPr lang="sr-Latn-CS" altLang="en-US" sz="2800" dirty="0">
              <a:effectLst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>
                <a:effectLst/>
              </a:rPr>
              <a:t>u </a:t>
            </a:r>
            <a:r>
              <a:rPr lang="en-US" altLang="en-US" sz="2800" dirty="0" err="1">
                <a:effectLst/>
              </a:rPr>
              <a:t>izrazima</a:t>
            </a:r>
            <a:r>
              <a:rPr lang="sr-Latn-C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relativnih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cena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faktora</a:t>
            </a:r>
            <a:r>
              <a:rPr lang="en-US" altLang="en-US" sz="2800" dirty="0">
                <a:effectLst/>
              </a:rPr>
              <a:t>  - </a:t>
            </a:r>
            <a:r>
              <a:rPr lang="en-US" altLang="en-US" sz="2800" dirty="0" err="1">
                <a:effectLst/>
              </a:rPr>
              <a:t>uzima</a:t>
            </a:r>
            <a:r>
              <a:rPr lang="en-US" altLang="en-US" sz="2800" dirty="0">
                <a:effectLst/>
              </a:rPr>
              <a:t> u </a:t>
            </a:r>
            <a:r>
              <a:rPr lang="en-US" altLang="en-US" sz="2800" dirty="0" err="1">
                <a:effectLst/>
              </a:rPr>
              <a:t>obzir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i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tražnju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i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ponudu</a:t>
            </a:r>
            <a:r>
              <a:rPr lang="en-US" altLang="en-US" sz="2800" dirty="0">
                <a:effectLst/>
              </a:rPr>
              <a:t> </a:t>
            </a:r>
            <a:endParaRPr lang="sr-Latn-RS" altLang="en-US" sz="2800" dirty="0">
              <a:effectLst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sr-Latn-CS" altLang="en-US" sz="2800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>
                <a:effectLst/>
              </a:rPr>
              <a:t>Pošto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smo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pretpostavili</a:t>
            </a:r>
            <a:r>
              <a:rPr lang="en-US" altLang="en-US" sz="2800" dirty="0">
                <a:effectLst/>
              </a:rPr>
              <a:t> da </a:t>
            </a:r>
            <a:r>
              <a:rPr lang="en-US" altLang="en-US" sz="2800" dirty="0" err="1">
                <a:effectLst/>
              </a:rPr>
              <a:t>su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ukusi</a:t>
            </a:r>
            <a:r>
              <a:rPr lang="en-US" altLang="en-US" sz="2800" dirty="0">
                <a:effectLst/>
              </a:rPr>
              <a:t>, </a:t>
            </a:r>
            <a:r>
              <a:rPr lang="en-US" altLang="en-US" sz="2800" dirty="0" err="1">
                <a:effectLst/>
              </a:rPr>
              <a:t>ili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preferencije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tražnje</a:t>
            </a:r>
            <a:r>
              <a:rPr lang="en-US" altLang="en-US" sz="2800" dirty="0">
                <a:effectLst/>
              </a:rPr>
              <a:t>, </a:t>
            </a:r>
            <a:r>
              <a:rPr lang="en-US" altLang="en-US" sz="2800" dirty="0" err="1">
                <a:effectLst/>
              </a:rPr>
              <a:t>identični</a:t>
            </a:r>
            <a:endParaRPr lang="sr-Latn-RS" altLang="en-US" sz="2800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RS" altLang="en-US" sz="2800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sr-Latn-RS" altLang="en-US" sz="2800" dirty="0">
                <a:effectLst/>
              </a:rPr>
              <a:t>Obe </a:t>
            </a:r>
            <a:r>
              <a:rPr lang="en-US" altLang="en-US" sz="2800" dirty="0" err="1">
                <a:effectLst/>
              </a:rPr>
              <a:t>definicije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dovode</a:t>
            </a:r>
            <a:r>
              <a:rPr lang="en-US" altLang="en-US" sz="2800" dirty="0">
                <a:effectLst/>
              </a:rPr>
              <a:t> do </a:t>
            </a:r>
            <a:r>
              <a:rPr lang="en-US" altLang="en-US" sz="2800" dirty="0" err="1">
                <a:effectLst/>
              </a:rPr>
              <a:t>istih</a:t>
            </a:r>
            <a:r>
              <a:rPr lang="en-US" altLang="en-US" sz="2800" dirty="0">
                <a:effectLst/>
              </a:rPr>
              <a:t> </a:t>
            </a:r>
            <a:r>
              <a:rPr lang="en-US" altLang="en-US" sz="2800" dirty="0" err="1">
                <a:effectLst/>
              </a:rPr>
              <a:t>zaključaka</a:t>
            </a:r>
            <a:r>
              <a:rPr lang="en-US" altLang="en-US" sz="2800" dirty="0">
                <a:effectLst/>
              </a:rPr>
              <a:t>. </a:t>
            </a:r>
            <a:endParaRPr lang="sr-Latn-RS" altLang="en-US" sz="2800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altLang="en-US" sz="2800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altLang="en-US" sz="2800" i="1" dirty="0">
              <a:effectLst/>
            </a:endParaRP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72AD4719-C7EC-4950-A2AE-0DEC60A93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4413"/>
            <a:ext cx="8229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sz="2400" b="1" u="none"/>
              <a:t>Ako je </a:t>
            </a:r>
            <a:r>
              <a:rPr lang="en-US" altLang="en-US" sz="2400" b="1" i="1" u="none"/>
              <a:t>TK/TR </a:t>
            </a:r>
            <a:r>
              <a:rPr lang="en-US" altLang="en-US" sz="2400" b="1"/>
              <a:t>veće</a:t>
            </a:r>
            <a:r>
              <a:rPr lang="en-US" altLang="en-US" sz="2400" b="1" u="none"/>
              <a:t> u Zemlji 2 nego u Zemlji 1, s obzirom na iste </a:t>
            </a:r>
            <a:r>
              <a:rPr lang="sr-Latn-CS" altLang="en-US" sz="2400" b="1" u="none"/>
              <a:t>ukuse i tehnologiju </a:t>
            </a:r>
          </a:p>
          <a:p>
            <a:r>
              <a:rPr lang="en-US" altLang="en-US" sz="2400" b="1" i="1" u="none"/>
              <a:t>PK/PR </a:t>
            </a:r>
            <a:r>
              <a:rPr lang="en-US" altLang="en-US" sz="2400" b="1" u="none"/>
              <a:t>će biti </a:t>
            </a:r>
            <a:r>
              <a:rPr lang="en-US" altLang="en-US" sz="2400" b="1"/>
              <a:t>manje</a:t>
            </a:r>
            <a:r>
              <a:rPr lang="en-US" altLang="en-US" sz="2400" b="1" u="none"/>
              <a:t> u Zemlji 2. </a:t>
            </a:r>
            <a:endParaRPr lang="sr-Latn-CS" altLang="en-US" sz="2400" b="1" u="none"/>
          </a:p>
          <a:p>
            <a:endParaRPr lang="sr-Latn-CS" altLang="en-US" sz="2400" b="1" u="none"/>
          </a:p>
          <a:p>
            <a:endParaRPr lang="sr-Latn-CS" altLang="en-US" sz="2400" b="1" u="none"/>
          </a:p>
          <a:p>
            <a:r>
              <a:rPr lang="sr-Latn-CS" altLang="en-US" sz="2400" b="1" u="none"/>
              <a:t>Da li je </a:t>
            </a:r>
            <a:r>
              <a:rPr lang="en-US" altLang="en-US" sz="2400" b="1" u="none"/>
              <a:t>Zemlja 2 je </a:t>
            </a:r>
            <a:r>
              <a:rPr lang="en-US" altLang="en-US" sz="2400" b="1" i="1" u="none"/>
              <a:t>K</a:t>
            </a:r>
            <a:r>
              <a:rPr lang="sr-Latn-CS" altLang="en-US" sz="2400" b="1" i="1" u="none"/>
              <a:t>-</a:t>
            </a:r>
            <a:r>
              <a:rPr lang="en-US" altLang="en-US" sz="2400" b="1" u="none"/>
              <a:t>obilna u</a:t>
            </a:r>
          </a:p>
          <a:p>
            <a:r>
              <a:rPr lang="en-US" altLang="en-US" sz="2400" b="1" u="none"/>
              <a:t>izrazima obe definicije</a:t>
            </a:r>
            <a:r>
              <a:rPr lang="sr-Latn-CS" altLang="en-US" sz="2400" b="1" u="none"/>
              <a:t>?</a:t>
            </a:r>
            <a:endParaRPr lang="en-US" altLang="en-US" sz="2400" b="1" u="none"/>
          </a:p>
        </p:txBody>
      </p:sp>
      <p:sp>
        <p:nvSpPr>
          <p:cNvPr id="351234" name="Rectangle 2">
            <a:extLst>
              <a:ext uri="{FF2B5EF4-FFF2-40B4-BE49-F238E27FC236}">
                <a16:creationId xmlns:a16="http://schemas.microsoft.com/office/drawing/2014/main" id="{9618DD4C-BE8F-4817-86AA-E8BB9A5D9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zaključak</a:t>
            </a:r>
            <a:endParaRPr lang="en-US"/>
          </a:p>
        </p:txBody>
      </p:sp>
      <p:sp>
        <p:nvSpPr>
          <p:cNvPr id="351235" name="Rectangle 3">
            <a:extLst>
              <a:ext uri="{FF2B5EF4-FFF2-40B4-BE49-F238E27FC236}">
                <a16:creationId xmlns:a16="http://schemas.microsoft.com/office/drawing/2014/main" id="{64522D46-BA82-449B-9D63-A09FBEF2E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ffectLst/>
            </a:endParaRPr>
          </a:p>
          <a:p>
            <a:pPr eaLnBrk="1" hangingPunct="1">
              <a:defRPr/>
            </a:pPr>
            <a:endParaRPr lang="en-US">
              <a:effectLst/>
            </a:endParaRPr>
          </a:p>
          <a:p>
            <a:pPr eaLnBrk="1" hangingPunct="1">
              <a:defRPr/>
            </a:pPr>
            <a:endParaRPr lang="en-US"/>
          </a:p>
        </p:txBody>
      </p:sp>
      <p:sp>
        <p:nvSpPr>
          <p:cNvPr id="351237" name="Rectangle 5">
            <a:extLst>
              <a:ext uri="{FF2B5EF4-FFF2-40B4-BE49-F238E27FC236}">
                <a16:creationId xmlns:a16="http://schemas.microsoft.com/office/drawing/2014/main" id="{6190A94A-305C-4813-8811-F790D7A7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124200"/>
            <a:ext cx="11430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1CD6B46-5A79-42A8-9534-FAFE3690C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4000">
                <a:solidFill>
                  <a:schemeClr val="tx1"/>
                </a:solidFill>
                <a:effectLst/>
              </a:rPr>
              <a:t>Da li je </a:t>
            </a:r>
            <a:r>
              <a:rPr lang="en-US" altLang="en-US" sz="4000">
                <a:solidFill>
                  <a:schemeClr val="tx1"/>
                </a:solidFill>
                <a:effectLst/>
              </a:rPr>
              <a:t>Zemlja 2 je </a:t>
            </a:r>
            <a:r>
              <a:rPr lang="en-US" altLang="en-US" sz="4000" i="1">
                <a:solidFill>
                  <a:schemeClr val="tx1"/>
                </a:solidFill>
                <a:effectLst/>
              </a:rPr>
              <a:t>K</a:t>
            </a:r>
            <a:r>
              <a:rPr lang="sr-Latn-CS" altLang="en-US" sz="4000" i="1">
                <a:solidFill>
                  <a:schemeClr val="tx1"/>
                </a:solidFill>
                <a:effectLst/>
              </a:rPr>
              <a:t>-</a:t>
            </a:r>
            <a:r>
              <a:rPr lang="en-US" altLang="en-US" sz="4000">
                <a:solidFill>
                  <a:schemeClr val="tx1"/>
                </a:solidFill>
                <a:effectLst/>
              </a:rPr>
              <a:t>obilna </a:t>
            </a:r>
            <a:r>
              <a:rPr lang="sr-Latn-CS" altLang="en-US" sz="4000">
                <a:solidFill>
                  <a:schemeClr val="tx1"/>
                </a:solidFill>
                <a:effectLst/>
              </a:rPr>
              <a:t>prema </a:t>
            </a:r>
            <a:r>
              <a:rPr lang="en-US" altLang="en-US" sz="4000">
                <a:solidFill>
                  <a:schemeClr val="tx1"/>
                </a:solidFill>
                <a:effectLst/>
              </a:rPr>
              <a:t>obe definicije</a:t>
            </a:r>
            <a:r>
              <a:rPr lang="sr-Latn-CS" altLang="en-US" sz="4000">
                <a:solidFill>
                  <a:schemeClr val="tx1"/>
                </a:solidFill>
                <a:effectLst/>
              </a:rPr>
              <a:t>?</a:t>
            </a:r>
            <a:br>
              <a:rPr lang="en-US" altLang="en-US" sz="4000">
                <a:solidFill>
                  <a:schemeClr val="tx1"/>
                </a:solidFill>
                <a:effectLst/>
              </a:rPr>
            </a:br>
            <a:endParaRPr lang="en-US" altLang="en-US" sz="4000">
              <a:solidFill>
                <a:schemeClr val="tx1"/>
              </a:solidFill>
              <a:effectLst/>
            </a:endParaRPr>
          </a:p>
        </p:txBody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061CD722-5968-49BD-A27A-5A9189FD94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981200"/>
            <a:ext cx="4038600" cy="41148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sr-Latn-CS" dirty="0"/>
              <a:t>Prema prvoj TK/TL je</a:t>
            </a:r>
          </a:p>
          <a:p>
            <a:pPr marL="914400" lvl="1" indent="-457200" eaLnBrk="1" hangingPunct="1">
              <a:buFontTx/>
              <a:buAutoNum type="alphaLcPeriod"/>
              <a:defRPr/>
            </a:pPr>
            <a:r>
              <a:rPr lang="sr-Latn-CS" dirty="0"/>
              <a:t>veće od nule</a:t>
            </a:r>
          </a:p>
          <a:p>
            <a:pPr marL="914400" lvl="1" indent="-457200" eaLnBrk="1" hangingPunct="1">
              <a:buFontTx/>
              <a:buAutoNum type="alphaLcPeriod"/>
              <a:defRPr/>
            </a:pPr>
            <a:r>
              <a:rPr lang="sr-Latn-CS" dirty="0"/>
              <a:t>Veće od 1</a:t>
            </a:r>
          </a:p>
          <a:p>
            <a:pPr marL="914400" lvl="1" indent="-457200" eaLnBrk="1" hangingPunct="1">
              <a:buFontTx/>
              <a:buAutoNum type="alphaLcPeriod"/>
              <a:defRPr/>
            </a:pPr>
            <a:r>
              <a:rPr lang="sr-Latn-CS" dirty="0"/>
              <a:t>manje od 1</a:t>
            </a:r>
          </a:p>
          <a:p>
            <a:pPr marL="914400" lvl="1" indent="-457200" eaLnBrk="1" hangingPunct="1">
              <a:buFontTx/>
              <a:buAutoNum type="alphaLcPeriod"/>
              <a:defRPr/>
            </a:pPr>
            <a:r>
              <a:rPr lang="sr-Latn-CS" dirty="0"/>
              <a:t>veće nego u Zemlji 2</a:t>
            </a:r>
            <a:endParaRPr lang="en-US" dirty="0"/>
          </a:p>
        </p:txBody>
      </p:sp>
      <p:sp>
        <p:nvSpPr>
          <p:cNvPr id="352262" name="Rectangle 6">
            <a:extLst>
              <a:ext uri="{FF2B5EF4-FFF2-40B4-BE49-F238E27FC236}">
                <a16:creationId xmlns:a16="http://schemas.microsoft.com/office/drawing/2014/main" id="{77A844BD-3C13-4D56-B5B0-C26E06A18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057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2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Prema drugoj definiciji, r/w je onda</a:t>
            </a:r>
          </a:p>
          <a:p>
            <a:pPr marL="914400" lvl="1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lphaLcPeriod"/>
              <a:defRPr/>
            </a:pPr>
            <a:r>
              <a:rPr lang="sr-Latn-CS" sz="24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veće od nule</a:t>
            </a:r>
          </a:p>
          <a:p>
            <a:pPr marL="914400" lvl="1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lphaLcPeriod"/>
              <a:defRPr/>
            </a:pPr>
            <a:r>
              <a:rPr lang="sr-Latn-CS" sz="24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veće od 1</a:t>
            </a:r>
          </a:p>
          <a:p>
            <a:pPr marL="914400" lvl="1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lphaLcPeriod"/>
              <a:defRPr/>
            </a:pPr>
            <a:r>
              <a:rPr lang="sr-Latn-CS" sz="24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manje od 1</a:t>
            </a:r>
          </a:p>
          <a:p>
            <a:pPr marL="914400" lvl="1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lphaLcPeriod"/>
              <a:defRPr/>
            </a:pPr>
            <a:r>
              <a:rPr lang="sr-Latn-CS" sz="20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manje nego u Zemlji 2</a:t>
            </a:r>
            <a:endParaRPr lang="en-US" sz="2000" u="none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52264" name="Rectangle 8">
            <a:extLst>
              <a:ext uri="{FF2B5EF4-FFF2-40B4-BE49-F238E27FC236}">
                <a16:creationId xmlns:a16="http://schemas.microsoft.com/office/drawing/2014/main" id="{E2411774-0DF0-490C-85E5-E08D7E1C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71800"/>
            <a:ext cx="2667000" cy="4572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52265" name="Rectangle 9">
            <a:extLst>
              <a:ext uri="{FF2B5EF4-FFF2-40B4-BE49-F238E27FC236}">
                <a16:creationId xmlns:a16="http://schemas.microsoft.com/office/drawing/2014/main" id="{E1CD8811-FF53-4730-893F-37D83AFA7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86200"/>
            <a:ext cx="3657600" cy="8382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52266" name="Rectangle 10">
            <a:extLst>
              <a:ext uri="{FF2B5EF4-FFF2-40B4-BE49-F238E27FC236}">
                <a16:creationId xmlns:a16="http://schemas.microsoft.com/office/drawing/2014/main" id="{33C2EAD5-A8DF-4139-AB7E-D5E8392C7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267200"/>
            <a:ext cx="3886200" cy="6096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E889C44B-F7AE-4420-8F24-53AE7DA7B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048000"/>
            <a:ext cx="12192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1C3548F8-6AD7-44A5-8F32-02A6237C2A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971800"/>
            <a:ext cx="9906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2" grpId="0"/>
      <p:bldP spid="352264" grpId="0" animBg="1"/>
      <p:bldP spid="352264" grpId="1" animBg="1"/>
      <p:bldP spid="352265" grpId="0" animBg="1"/>
      <p:bldP spid="352266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F93C706-0FB9-4B9E-B87D-F6118C49C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4000">
                <a:effectLst/>
              </a:rPr>
            </a:br>
            <a:r>
              <a:rPr lang="en-US" altLang="en-US" sz="4000">
                <a:effectLst/>
              </a:rPr>
              <a:t>Ovo nije uvek slučaj.</a:t>
            </a:r>
            <a:br>
              <a:rPr lang="en-US" altLang="en-US" sz="4000">
                <a:effectLst/>
              </a:rPr>
            </a:br>
            <a:endParaRPr lang="en-US" altLang="en-US" sz="4000">
              <a:effectLst/>
            </a:endParaRPr>
          </a:p>
        </p:txBody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8C3EDAA3-8BFB-4A07-9BE9-8F8F3E228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</a:rPr>
              <a:t>Na primer, </a:t>
            </a:r>
            <a:r>
              <a:rPr lang="en-US" dirty="0" err="1">
                <a:effectLst/>
              </a:rPr>
              <a:t>može</a:t>
            </a:r>
            <a:r>
              <a:rPr lang="en-US" dirty="0">
                <a:effectLst/>
              </a:rPr>
              <a:t> se </a:t>
            </a:r>
            <a:r>
              <a:rPr lang="en-US" dirty="0" err="1">
                <a:effectLst/>
              </a:rPr>
              <a:t>zamisliti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da </a:t>
            </a:r>
            <a:r>
              <a:rPr lang="en-US" dirty="0">
                <a:effectLst/>
              </a:rPr>
              <a:t>u </a:t>
            </a:r>
            <a:r>
              <a:rPr lang="en-US" dirty="0" err="1">
                <a:effectLst/>
              </a:rPr>
              <a:t>Zemlji</a:t>
            </a:r>
            <a:r>
              <a:rPr lang="sr-Latn-CS" dirty="0">
                <a:effectLst/>
              </a:rPr>
              <a:t> 2 </a:t>
            </a:r>
            <a:r>
              <a:rPr lang="en-US" dirty="0" err="1">
                <a:effectLst/>
              </a:rPr>
              <a:t>tražnja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</a:t>
            </a:r>
            <a:r>
              <a:rPr lang="en-US" dirty="0">
                <a:effectLst/>
              </a:rPr>
              <a:t> Y (</a:t>
            </a:r>
            <a:r>
              <a:rPr lang="en-US" i="1" dirty="0">
                <a:effectLst/>
              </a:rPr>
              <a:t>K</a:t>
            </a:r>
            <a:r>
              <a:rPr lang="sr-Latn-CS" i="1" dirty="0">
                <a:effectLst/>
              </a:rPr>
              <a:t>- </a:t>
            </a:r>
            <a:r>
              <a:rPr lang="en-US" dirty="0" err="1">
                <a:effectLst/>
              </a:rPr>
              <a:t>intenzivan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proizvod</a:t>
            </a:r>
            <a:r>
              <a:rPr lang="en-US" dirty="0">
                <a:effectLst/>
              </a:rPr>
              <a:t>)</a:t>
            </a:r>
            <a:r>
              <a:rPr lang="sr-Latn-CS" dirty="0">
                <a:effectLst/>
              </a:rPr>
              <a:t> bude velika</a:t>
            </a:r>
          </a:p>
          <a:p>
            <a:pPr eaLnBrk="1" hangingPunct="1">
              <a:defRPr/>
            </a:pPr>
            <a:r>
              <a:rPr lang="en-US" dirty="0" err="1">
                <a:effectLst/>
              </a:rPr>
              <a:t>zbog</a:t>
            </a:r>
            <a:r>
              <a:rPr lang="en-US" dirty="0">
                <a:effectLst/>
              </a:rPr>
              <a:t> toga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tražnja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kapitalom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bude</a:t>
            </a: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veća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nego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Zemlji</a:t>
            </a:r>
            <a:r>
              <a:rPr lang="en-US" dirty="0">
                <a:effectLst/>
              </a:rPr>
              <a:t> 1 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sr-Latn-CS" dirty="0">
                <a:effectLst/>
              </a:rPr>
              <a:t>te </a:t>
            </a:r>
            <a:r>
              <a:rPr lang="en-US" dirty="0">
                <a:effectLst/>
              </a:rPr>
              <a:t>da </a:t>
            </a:r>
            <a:r>
              <a:rPr lang="en-US" dirty="0" err="1">
                <a:effectLst/>
              </a:rPr>
              <a:t>relativna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kapitala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veća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Zemlji</a:t>
            </a:r>
            <a:r>
              <a:rPr lang="en-US" dirty="0">
                <a:effectLst/>
              </a:rPr>
              <a:t> 2 </a:t>
            </a:r>
            <a:r>
              <a:rPr lang="en-US" dirty="0" err="1">
                <a:effectLst/>
              </a:rPr>
              <a:t>nego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Zemlji</a:t>
            </a:r>
            <a:r>
              <a:rPr lang="en-US" dirty="0">
                <a:effectLst/>
              </a:rPr>
              <a:t> 1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187D2967-3255-4CC1-ACB6-E5E4AEB4E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Šta onda?</a:t>
            </a:r>
            <a:endParaRPr lang="en-US"/>
          </a:p>
        </p:txBody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B612AF6F-7A2E-4C14-8F87-9F8FA840D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effectLst/>
              </a:rPr>
              <a:t>U tom </a:t>
            </a:r>
            <a:r>
              <a:rPr lang="en-US" sz="2000" dirty="0" err="1">
                <a:effectLst/>
              </a:rPr>
              <a:t>slučaju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će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Zemlja</a:t>
            </a:r>
            <a:r>
              <a:rPr lang="en-US" sz="2000" dirty="0">
                <a:effectLst/>
              </a:rPr>
              <a:t> 2 </a:t>
            </a:r>
            <a:r>
              <a:rPr lang="en-US" sz="2000" dirty="0" err="1">
                <a:effectLst/>
              </a:rPr>
              <a:t>smatrati</a:t>
            </a:r>
            <a:endParaRPr lang="sr-Latn-RS" sz="20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sr-Latn-CS" sz="1600" dirty="0">
                <a:effectLst/>
              </a:rPr>
              <a:t> </a:t>
            </a:r>
            <a:r>
              <a:rPr lang="en-US" sz="1600" i="1" dirty="0">
                <a:effectLst/>
              </a:rPr>
              <a:t>K </a:t>
            </a:r>
            <a:r>
              <a:rPr lang="en-US" sz="1600" dirty="0" err="1">
                <a:effectLst/>
              </a:rPr>
              <a:t>obiln</a:t>
            </a:r>
            <a:r>
              <a:rPr lang="sr-Latn-RS" sz="1600" dirty="0">
                <a:effectLst/>
              </a:rPr>
              <a:t>om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prema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definiciji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izrazima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fizičkih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jedinica</a:t>
            </a:r>
            <a:r>
              <a:rPr lang="en-US" sz="1600" dirty="0">
                <a:effectLst/>
              </a:rPr>
              <a:t> </a:t>
            </a:r>
            <a:endParaRPr lang="sr-Latn-RS" sz="16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i="1" dirty="0">
                <a:effectLst/>
              </a:rPr>
              <a:t>R </a:t>
            </a:r>
            <a:r>
              <a:rPr lang="en-US" sz="1600" dirty="0" err="1">
                <a:effectLst/>
              </a:rPr>
              <a:t>obiln</a:t>
            </a:r>
            <a:r>
              <a:rPr lang="sr-Latn-RS" sz="1600" dirty="0">
                <a:effectLst/>
              </a:rPr>
              <a:t>om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prema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definiciji</a:t>
            </a:r>
            <a:r>
              <a:rPr lang="en-US" sz="1600" dirty="0">
                <a:effectLst/>
              </a:rPr>
              <a:t> u</a:t>
            </a:r>
            <a:r>
              <a:rPr lang="sr-Latn-CS" sz="1600" dirty="0">
                <a:effectLst/>
              </a:rPr>
              <a:t> </a:t>
            </a:r>
            <a:r>
              <a:rPr lang="en-US" sz="1600" dirty="0" err="1">
                <a:effectLst/>
              </a:rPr>
              <a:t>izrazima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relativnih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cena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faktora</a:t>
            </a:r>
            <a:r>
              <a:rPr lang="en-US" sz="1600" dirty="0">
                <a:effectLst/>
              </a:rPr>
              <a:t>.</a:t>
            </a:r>
            <a:endParaRPr lang="sr-Latn-CS" sz="16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u="sng" dirty="0">
                <a:effectLst/>
              </a:rPr>
              <a:t>U </a:t>
            </a:r>
            <a:r>
              <a:rPr lang="en-US" sz="2000" i="1" u="sng" dirty="0" err="1">
                <a:effectLst/>
              </a:rPr>
              <a:t>takvim</a:t>
            </a:r>
            <a:r>
              <a:rPr lang="en-US" sz="2000" i="1" u="sng" dirty="0">
                <a:effectLst/>
              </a:rPr>
              <a:t> </a:t>
            </a:r>
            <a:r>
              <a:rPr lang="en-US" sz="2000" i="1" u="sng" dirty="0" err="1">
                <a:effectLst/>
              </a:rPr>
              <a:t>situacijama</a:t>
            </a:r>
            <a:r>
              <a:rPr lang="en-US" sz="2000" i="1" u="sng" dirty="0">
                <a:effectLst/>
              </a:rPr>
              <a:t> </a:t>
            </a:r>
            <a:r>
              <a:rPr lang="en-US" sz="2000" i="1" u="sng" dirty="0" err="1">
                <a:effectLst/>
              </a:rPr>
              <a:t>koristiće</a:t>
            </a:r>
            <a:r>
              <a:rPr lang="en-US" sz="2000" i="1" u="sng" dirty="0">
                <a:effectLst/>
              </a:rPr>
              <a:t> se </a:t>
            </a:r>
            <a:r>
              <a:rPr lang="en-US" sz="2000" i="1" u="sng" dirty="0" err="1">
                <a:effectLst/>
              </a:rPr>
              <a:t>definicija</a:t>
            </a:r>
            <a:r>
              <a:rPr lang="en-US" sz="2000" i="1" u="sng" dirty="0">
                <a:effectLst/>
              </a:rPr>
              <a:t> u </a:t>
            </a:r>
            <a:r>
              <a:rPr lang="en-US" sz="2000" i="1" u="sng" dirty="0" err="1">
                <a:effectLst/>
              </a:rPr>
              <a:t>izrazima</a:t>
            </a:r>
            <a:r>
              <a:rPr lang="en-US" sz="2000" i="1" u="sng" dirty="0">
                <a:effectLst/>
              </a:rPr>
              <a:t> </a:t>
            </a:r>
            <a:r>
              <a:rPr lang="en-US" sz="2000" i="1" u="sng" dirty="0" err="1">
                <a:effectLst/>
              </a:rPr>
              <a:t>relativne</a:t>
            </a:r>
            <a:r>
              <a:rPr lang="en-US" sz="2000" i="1" u="sng" dirty="0">
                <a:effectLst/>
              </a:rPr>
              <a:t> </a:t>
            </a:r>
            <a:r>
              <a:rPr lang="en-US" sz="2000" i="1" u="sng" dirty="0" err="1">
                <a:effectLst/>
              </a:rPr>
              <a:t>cene</a:t>
            </a:r>
            <a:r>
              <a:rPr lang="en-US" sz="2000" i="1" u="sng" dirty="0">
                <a:effectLst/>
              </a:rPr>
              <a:t> </a:t>
            </a:r>
            <a:r>
              <a:rPr lang="en-US" sz="2000" i="1" u="sng" dirty="0" err="1">
                <a:effectLst/>
              </a:rPr>
              <a:t>faktora</a:t>
            </a:r>
            <a:r>
              <a:rPr lang="en-US" sz="2000" i="1" u="sng" dirty="0">
                <a:effectLst/>
              </a:rPr>
              <a:t>.</a:t>
            </a:r>
            <a:endParaRPr lang="sr-Latn-CS" sz="2000" i="1" u="sng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i="1" u="sng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Drugim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rečima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zemlja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</a:t>
            </a:r>
            <a:r>
              <a:rPr lang="en-US" sz="2000" dirty="0">
                <a:effectLst/>
              </a:rPr>
              <a:t> </a:t>
            </a:r>
            <a:r>
              <a:rPr lang="en-US" sz="2000" i="1" dirty="0">
                <a:effectLst/>
              </a:rPr>
              <a:t>K </a:t>
            </a:r>
            <a:r>
              <a:rPr lang="en-US" sz="2000" dirty="0" err="1">
                <a:effectLst/>
              </a:rPr>
              <a:t>obilna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ukoliko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relativna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cena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kapitala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niža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nego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slučaju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druge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zemlje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effectLst/>
              </a:rPr>
              <a:t>Mi </a:t>
            </a:r>
            <a:r>
              <a:rPr lang="en-US" sz="2000" dirty="0" err="1">
                <a:effectLst/>
              </a:rPr>
              <a:t>ćemo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pretpostavljati</a:t>
            </a:r>
            <a:r>
              <a:rPr lang="sr-Latn-CS" sz="2000" dirty="0">
                <a:effectLst/>
              </a:rPr>
              <a:t> da </a:t>
            </a:r>
            <a:r>
              <a:rPr lang="en-US" sz="2000" dirty="0">
                <a:effectLst/>
              </a:rPr>
              <a:t>ne </a:t>
            </a:r>
            <a:r>
              <a:rPr lang="en-US" sz="2000" dirty="0" err="1">
                <a:effectLst/>
              </a:rPr>
              <a:t>postoji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takva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kontradikcija</a:t>
            </a:r>
            <a:r>
              <a:rPr lang="sr-Latn-CS" sz="2000" dirty="0">
                <a:effectLst/>
              </a:rPr>
              <a:t>,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eksplicitno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ukazano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suprotan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slučaj</a:t>
            </a:r>
            <a:r>
              <a:rPr lang="en-US" sz="20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DE83062-3E1A-4F5D-B7BB-1DBD38D9A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ffectLst/>
              </a:rPr>
              <a:t>zemlja </a:t>
            </a:r>
            <a:r>
              <a:rPr lang="sr-Latn-CS" altLang="en-US" sz="4000">
                <a:effectLst/>
              </a:rPr>
              <a:t>koja je </a:t>
            </a:r>
            <a:r>
              <a:rPr lang="en-US" altLang="en-US" sz="4000" i="1">
                <a:effectLst/>
              </a:rPr>
              <a:t>K</a:t>
            </a:r>
            <a:r>
              <a:rPr lang="sr-Latn-CS" altLang="en-US" sz="4000" i="1">
                <a:effectLst/>
              </a:rPr>
              <a:t>-</a:t>
            </a:r>
            <a:r>
              <a:rPr lang="en-US" altLang="en-US" sz="4000">
                <a:effectLst/>
              </a:rPr>
              <a:t>obilna </a:t>
            </a:r>
            <a:r>
              <a:rPr lang="sr-Latn-CS" altLang="en-US" sz="4000">
                <a:effectLst/>
              </a:rPr>
              <a:t>može da proizvede više K-intenzivnog proizvoda...</a:t>
            </a:r>
            <a:endParaRPr lang="en-US" altLang="en-US" sz="4000">
              <a:effectLst/>
            </a:endParaRP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872DB776-DFC6-4CA4-A942-9917264345F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81200"/>
            <a:ext cx="54657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868" name="Straight Arrow Connector 6">
            <a:extLst>
              <a:ext uri="{FF2B5EF4-FFF2-40B4-BE49-F238E27FC236}">
                <a16:creationId xmlns:a16="http://schemas.microsoft.com/office/drawing/2014/main" id="{6472D1B2-2BEC-4AB0-9580-0A6666DDC5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95800" y="2209800"/>
            <a:ext cx="1066800" cy="381000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id="{568AD80D-0970-4EA8-837B-CBE31695A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Molim zaključak</a:t>
            </a:r>
            <a:endParaRPr lang="en-US"/>
          </a:p>
        </p:txBody>
      </p:sp>
      <p:grpSp>
        <p:nvGrpSpPr>
          <p:cNvPr id="37891" name="Group 12">
            <a:extLst>
              <a:ext uri="{FF2B5EF4-FFF2-40B4-BE49-F238E27FC236}">
                <a16:creationId xmlns:a16="http://schemas.microsoft.com/office/drawing/2014/main" id="{02B5449E-06B2-461A-AB48-31B22107E704}"/>
              </a:ext>
            </a:extLst>
          </p:cNvPr>
          <p:cNvGrpSpPr>
            <a:grpSpLocks/>
          </p:cNvGrpSpPr>
          <p:nvPr/>
        </p:nvGrpSpPr>
        <p:grpSpPr bwMode="auto">
          <a:xfrm>
            <a:off x="4152900" y="1752600"/>
            <a:ext cx="4914900" cy="3217863"/>
            <a:chOff x="897" y="1248"/>
            <a:chExt cx="4301" cy="2592"/>
          </a:xfrm>
        </p:grpSpPr>
        <p:pic>
          <p:nvPicPr>
            <p:cNvPr id="37894" name="Picture 4">
              <a:extLst>
                <a:ext uri="{FF2B5EF4-FFF2-40B4-BE49-F238E27FC236}">
                  <a16:creationId xmlns:a16="http://schemas.microsoft.com/office/drawing/2014/main" id="{F39AD881-23BF-4F5C-B034-C48250A3C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" y="1248"/>
              <a:ext cx="4301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Text Box 5">
              <a:extLst>
                <a:ext uri="{FF2B5EF4-FFF2-40B4-BE49-F238E27FC236}">
                  <a16:creationId xmlns:a16="http://schemas.microsoft.com/office/drawing/2014/main" id="{05D60193-BAA1-4C85-A1F5-559E05385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1" y="1742"/>
              <a:ext cx="27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sr-Latn-CS" altLang="en-US" b="1" u="none">
                  <a:solidFill>
                    <a:schemeClr val="bg2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b="1" u="none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96" name="Text Box 6">
              <a:extLst>
                <a:ext uri="{FF2B5EF4-FFF2-40B4-BE49-F238E27FC236}">
                  <a16:creationId xmlns:a16="http://schemas.microsoft.com/office/drawing/2014/main" id="{8CEF3645-A0AB-4271-B925-59141A256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7" y="1882"/>
              <a:ext cx="273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sr-Latn-CS" altLang="en-US" b="1" u="none">
                  <a:solidFill>
                    <a:schemeClr val="bg2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b="1" u="none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97" name="Text Box 8">
              <a:extLst>
                <a:ext uri="{FF2B5EF4-FFF2-40B4-BE49-F238E27FC236}">
                  <a16:creationId xmlns:a16="http://schemas.microsoft.com/office/drawing/2014/main" id="{B6CFA5E0-FEF3-44E8-8779-ADD8C172D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2017"/>
              <a:ext cx="27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sr-Latn-CS" altLang="en-US" b="1" u="none">
                  <a:solidFill>
                    <a:schemeClr val="bg2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b="1" u="none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98" name="Text Box 9">
              <a:extLst>
                <a:ext uri="{FF2B5EF4-FFF2-40B4-BE49-F238E27FC236}">
                  <a16:creationId xmlns:a16="http://schemas.microsoft.com/office/drawing/2014/main" id="{DD2C9B5A-3011-4002-BB7A-7D77B55F8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" y="3016"/>
              <a:ext cx="27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sr-Latn-CS" altLang="en-US" sz="1400" b="1" u="none">
                  <a:solidFill>
                    <a:schemeClr val="bg2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 sz="1400" b="1" u="none">
                <a:solidFill>
                  <a:schemeClr val="bg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6366" name="Rectangle 14">
            <a:extLst>
              <a:ext uri="{FF2B5EF4-FFF2-40B4-BE49-F238E27FC236}">
                <a16:creationId xmlns:a16="http://schemas.microsoft.com/office/drawing/2014/main" id="{B8D3DCF2-D34F-4743-B13F-C9497EE249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752600"/>
            <a:ext cx="4114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Pošto</a:t>
            </a:r>
            <a:r>
              <a:rPr lang="en-US" sz="2000" dirty="0">
                <a:effectLst/>
              </a:rPr>
              <a:t> S</a:t>
            </a:r>
            <a:r>
              <a:rPr lang="sr-Latn-RS" sz="2000" dirty="0">
                <a:effectLst/>
              </a:rPr>
              <a:t>AD </a:t>
            </a:r>
            <a:r>
              <a:rPr lang="en-US" sz="2000" dirty="0" err="1">
                <a:effectLst/>
              </a:rPr>
              <a:t>imaju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veći</a:t>
            </a:r>
            <a:r>
              <a:rPr lang="en-US" sz="2000" dirty="0">
                <a:effectLst/>
              </a:rPr>
              <a:t> </a:t>
            </a:r>
            <a:r>
              <a:rPr lang="en-US" sz="2000" i="1" dirty="0" err="1">
                <a:effectLst/>
              </a:rPr>
              <a:t>relativni</a:t>
            </a:r>
            <a:r>
              <a:rPr lang="en-US" sz="2000" i="1" dirty="0">
                <a:effectLst/>
              </a:rPr>
              <a:t> </a:t>
            </a:r>
            <a:r>
              <a:rPr lang="en-US" sz="2000" dirty="0" err="1">
                <a:effectLst/>
              </a:rPr>
              <a:t>udeo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svetskim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resursima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kapitala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kvalif</a:t>
            </a:r>
            <a:r>
              <a:rPr lang="sr-Latn-CS" sz="2000" dirty="0">
                <a:effectLst/>
              </a:rPr>
              <a:t>.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rada</a:t>
            </a:r>
            <a:r>
              <a:rPr lang="en-US" sz="2000" dirty="0">
                <a:effectLst/>
              </a:rPr>
              <a:t> </a:t>
            </a:r>
            <a:endParaRPr lang="sr-Latn-R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R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možemo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očekivati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imaju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komparativnu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prednost</a:t>
            </a:r>
            <a:r>
              <a:rPr lang="en-US" sz="2000" dirty="0">
                <a:effectLst/>
              </a:rPr>
              <a:t> u </a:t>
            </a:r>
            <a:r>
              <a:rPr lang="sr-Latn-RS" sz="2000" dirty="0">
                <a:effectLst/>
              </a:rPr>
              <a:t>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intenzivnim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proizvodima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proizvodima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koji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intenzivnipo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kvalifikacijama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radnika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  <p:sp>
        <p:nvSpPr>
          <p:cNvPr id="37893" name="Rectangle 11">
            <a:extLst>
              <a:ext uri="{FF2B5EF4-FFF2-40B4-BE49-F238E27FC236}">
                <a16:creationId xmlns:a16="http://schemas.microsoft.com/office/drawing/2014/main" id="{43A950DF-F811-485A-9F57-3159502F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sz="2400" dirty="0" err="1"/>
              <a:t>dok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komparativno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zaostaju</a:t>
            </a:r>
            <a:r>
              <a:rPr lang="en-US" altLang="en-US" sz="2400" dirty="0"/>
              <a:t> u </a:t>
            </a:r>
            <a:r>
              <a:rPr lang="en-US" altLang="en-US" sz="2400" dirty="0" err="1"/>
              <a:t>proizvodima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koje</a:t>
            </a:r>
            <a:r>
              <a:rPr lang="en-US" altLang="en-US" sz="2400" dirty="0"/>
              <a:t> se </a:t>
            </a:r>
            <a:r>
              <a:rPr lang="en-US" altLang="en-US" sz="2400" dirty="0" err="1"/>
              <a:t>koristi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nekvalifikovan</a:t>
            </a:r>
            <a:r>
              <a:rPr lang="en-US" altLang="en-US" sz="2400" dirty="0"/>
              <a:t> rad. </a:t>
            </a:r>
            <a:r>
              <a:rPr lang="en-US" altLang="en-US" sz="2400" dirty="0" err="1"/>
              <a:t>Slična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situacija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u </a:t>
            </a:r>
            <a:r>
              <a:rPr lang="en-US" altLang="en-US" sz="2400" dirty="0" err="1"/>
              <a:t>drugim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industrijalizovanim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zemljama</a:t>
            </a:r>
            <a:endParaRPr lang="en-GB" alt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0D0511-F160-4DD6-AF93-0CA670C96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79402"/>
              </p:ext>
            </p:extLst>
          </p:nvPr>
        </p:nvGraphicFramePr>
        <p:xfrm>
          <a:off x="4131446" y="1676400"/>
          <a:ext cx="5087276" cy="3503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295">
                  <a:extLst>
                    <a:ext uri="{9D8B030D-6E8A-4147-A177-3AD203B41FA5}">
                      <a16:colId xmlns:a16="http://schemas.microsoft.com/office/drawing/2014/main" val="568286074"/>
                    </a:ext>
                  </a:extLst>
                </a:gridCol>
                <a:gridCol w="536414">
                  <a:extLst>
                    <a:ext uri="{9D8B030D-6E8A-4147-A177-3AD203B41FA5}">
                      <a16:colId xmlns:a16="http://schemas.microsoft.com/office/drawing/2014/main" val="3534249593"/>
                    </a:ext>
                  </a:extLst>
                </a:gridCol>
                <a:gridCol w="467199">
                  <a:extLst>
                    <a:ext uri="{9D8B030D-6E8A-4147-A177-3AD203B41FA5}">
                      <a16:colId xmlns:a16="http://schemas.microsoft.com/office/drawing/2014/main" val="2542125182"/>
                    </a:ext>
                  </a:extLst>
                </a:gridCol>
                <a:gridCol w="529383">
                  <a:extLst>
                    <a:ext uri="{9D8B030D-6E8A-4147-A177-3AD203B41FA5}">
                      <a16:colId xmlns:a16="http://schemas.microsoft.com/office/drawing/2014/main" val="1067304934"/>
                    </a:ext>
                  </a:extLst>
                </a:gridCol>
                <a:gridCol w="623585">
                  <a:extLst>
                    <a:ext uri="{9D8B030D-6E8A-4147-A177-3AD203B41FA5}">
                      <a16:colId xmlns:a16="http://schemas.microsoft.com/office/drawing/2014/main" val="78742378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454458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54809667"/>
                    </a:ext>
                  </a:extLst>
                </a:gridCol>
                <a:gridCol w="450668">
                  <a:extLst>
                    <a:ext uri="{9D8B030D-6E8A-4147-A177-3AD203B41FA5}">
                      <a16:colId xmlns:a16="http://schemas.microsoft.com/office/drawing/2014/main" val="3036088212"/>
                    </a:ext>
                  </a:extLst>
                </a:gridCol>
                <a:gridCol w="82732">
                  <a:extLst>
                    <a:ext uri="{9D8B030D-6E8A-4147-A177-3AD203B41FA5}">
                      <a16:colId xmlns:a16="http://schemas.microsoft.com/office/drawing/2014/main" val="201564050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(1)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(2)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(3)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(4)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(5)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(6)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31750" algn="ctr" eaLnBrk="0" hangingPunct="0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(7)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331320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40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840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Srednje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24917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Obradivo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Fizički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r>
                        <a:rPr lang="en-GB" sz="1000">
                          <a:effectLst/>
                        </a:rPr>
                        <a:t>&amp;</a:t>
                      </a:r>
                      <a:r>
                        <a:rPr lang="en-GB" sz="800">
                          <a:effectLst/>
                        </a:rPr>
                        <a:t>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Visokokvalifikovanivani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kvalifikovani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</a:rPr>
                        <a:t>Nekvalifikovani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965675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Zemlja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zemljište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kapital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naučnici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radnici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radnici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340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radnici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635" eaLnBrk="0" hangingPunct="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BDP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342250"/>
                  </a:ext>
                </a:extLst>
              </a:tr>
              <a:tr h="190881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ct val="11500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SAD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11.5%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25.1%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18.8%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17.7%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7.6%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0.7%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20.2%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45218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Japan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10.0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9.8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6.0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5.6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3121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 spc="-5">
                          <a:effectLst/>
                        </a:rPr>
                        <a:t>Nemačka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5.1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5.1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4.2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459267"/>
                  </a:ext>
                </a:extLst>
              </a:tr>
              <a:tr h="115570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Velika Britanija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959411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Francuska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2.0</a:t>
                      </a:r>
                      <a:r>
                        <a:rPr lang="en-GB" sz="800" u="sng" baseline="30000">
                          <a:effectLst/>
                          <a:hlinkClick r:id="rId3" action="ppaction://hlinkfile"/>
                        </a:rPr>
                        <a:t>a</a:t>
                      </a:r>
                      <a:r>
                        <a:rPr lang="en-GB" sz="800">
                          <a:effectLst/>
                        </a:rPr>
                        <a:t>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5642216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Italija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328846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 spc="-5">
                          <a:effectLst/>
                        </a:rPr>
                        <a:t>Kanada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3.1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2.4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0.0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800">
                          <a:effectLst/>
                        </a:rPr>
                        <a:t>1.8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34843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Kina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19.9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35.5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62720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Indija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11.1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36.6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705527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Rusija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6.7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12.5</a:t>
                      </a:r>
                      <a:r>
                        <a:rPr lang="en-GB" sz="800" u="sng" baseline="30000">
                          <a:effectLst/>
                          <a:hlinkClick r:id="rId4" action="ppaction://hlinkfile"/>
                        </a:rPr>
                        <a:t>b</a:t>
                      </a:r>
                      <a:r>
                        <a:rPr lang="en-GB" sz="800">
                          <a:effectLst/>
                        </a:rPr>
                        <a:t>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86187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Brazil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3.6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47117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Koreja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99678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Meksiko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08162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35890" marR="283210" indent="-101600" eaLnBrk="0" hangingPunct="0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Ostatak sveta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47.2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28.1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18.2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34.0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31.3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33.4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27.2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68532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Svet ukupno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 spc="-10">
                          <a:effectLst/>
                        </a:rPr>
                        <a:t>1</a:t>
                      </a:r>
                      <a:r>
                        <a:rPr lang="en-GB" sz="800" spc="-5">
                          <a:effectLst/>
                        </a:rPr>
                        <a:t>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 spc="-10">
                          <a:effectLst/>
                        </a:rPr>
                        <a:t>1</a:t>
                      </a:r>
                      <a:r>
                        <a:rPr lang="en-GB" sz="800" spc="-5">
                          <a:effectLst/>
                        </a:rPr>
                        <a:t>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 spc="-10">
                          <a:effectLst/>
                        </a:rPr>
                        <a:t>        1</a:t>
                      </a:r>
                      <a:r>
                        <a:rPr lang="en-GB" sz="800" spc="-5">
                          <a:effectLst/>
                        </a:rPr>
                        <a:t>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 spc="-10">
                          <a:effectLst/>
                        </a:rPr>
                        <a:t>         1</a:t>
                      </a:r>
                      <a:r>
                        <a:rPr lang="en-GB" sz="800" spc="-5">
                          <a:effectLst/>
                        </a:rPr>
                        <a:t>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735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 spc="-10">
                          <a:effectLst/>
                        </a:rPr>
                        <a:t>1</a:t>
                      </a:r>
                      <a:r>
                        <a:rPr lang="en-GB" sz="800" spc="-5">
                          <a:effectLst/>
                        </a:rPr>
                        <a:t>00,0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 algn="l" eaLnBrk="0" hangingPunct="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GB" sz="800" spc="-10" dirty="0">
                          <a:effectLst/>
                        </a:rPr>
                        <a:t>1</a:t>
                      </a:r>
                      <a:r>
                        <a:rPr lang="en-GB" sz="800" spc="-5" dirty="0">
                          <a:effectLst/>
                        </a:rPr>
                        <a:t>00.0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3145"/>
                  </a:ext>
                </a:extLst>
              </a:tr>
            </a:tbl>
          </a:graphicData>
        </a:graphic>
      </p:graphicFrame>
      <p:sp>
        <p:nvSpPr>
          <p:cNvPr id="3" name="Rectangle 11">
            <a:extLst>
              <a:ext uri="{FF2B5EF4-FFF2-40B4-BE49-F238E27FC236}">
                <a16:creationId xmlns:a16="http://schemas.microsoft.com/office/drawing/2014/main" id="{312F0D8D-3F85-4907-B30E-F51DD5BE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542" y="1828800"/>
            <a:ext cx="767245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8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0079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0079C1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LA 5.1.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Raspoloživost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faktora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raznim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zemljama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(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udeo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u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ukupnoj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svetskoj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kumimoji="0" lang="en-GB" altLang="en-US" sz="1000" b="0" i="0" u="sng" strike="noStrike" cap="none" normalizeH="0" baseline="0" dirty="0" err="1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raspoloživosti</a:t>
            </a:r>
            <a:r>
              <a:rPr kumimoji="0" lang="en-GB" altLang="en-US" sz="10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, 2011. god.)</a:t>
            </a:r>
            <a:endParaRPr kumimoji="0" lang="en-GB" alt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6" grpId="0" build="p"/>
      <p:bldP spid="37893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>
            <a:extLst>
              <a:ext uri="{FF2B5EF4-FFF2-40B4-BE49-F238E27FC236}">
                <a16:creationId xmlns:a16="http://schemas.microsoft.com/office/drawing/2014/main" id="{0E755108-50E4-4622-A9CF-066ED432C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Još jedan  zaključak...</a:t>
            </a:r>
            <a:endParaRPr lang="en-US"/>
          </a:p>
        </p:txBody>
      </p:sp>
      <p:pic>
        <p:nvPicPr>
          <p:cNvPr id="38915" name="Picture 4">
            <a:extLst>
              <a:ext uri="{FF2B5EF4-FFF2-40B4-BE49-F238E27FC236}">
                <a16:creationId xmlns:a16="http://schemas.microsoft.com/office/drawing/2014/main" id="{2BF0B8B2-76C4-42EC-85AE-2CFFC7EACF8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0" y="1981200"/>
            <a:ext cx="6832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9D29E0-7459-4935-89F7-81EA58B26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67723"/>
              </p:ext>
            </p:extLst>
          </p:nvPr>
        </p:nvGraphicFramePr>
        <p:xfrm>
          <a:off x="1524000" y="3048000"/>
          <a:ext cx="6952307" cy="2967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5611">
                  <a:extLst>
                    <a:ext uri="{9D8B030D-6E8A-4147-A177-3AD203B41FA5}">
                      <a16:colId xmlns:a16="http://schemas.microsoft.com/office/drawing/2014/main" val="1271259672"/>
                    </a:ext>
                  </a:extLst>
                </a:gridCol>
                <a:gridCol w="1766541">
                  <a:extLst>
                    <a:ext uri="{9D8B030D-6E8A-4147-A177-3AD203B41FA5}">
                      <a16:colId xmlns:a16="http://schemas.microsoft.com/office/drawing/2014/main" val="3883666159"/>
                    </a:ext>
                  </a:extLst>
                </a:gridCol>
                <a:gridCol w="1520434">
                  <a:extLst>
                    <a:ext uri="{9D8B030D-6E8A-4147-A177-3AD203B41FA5}">
                      <a16:colId xmlns:a16="http://schemas.microsoft.com/office/drawing/2014/main" val="2151274100"/>
                    </a:ext>
                  </a:extLst>
                </a:gridCol>
                <a:gridCol w="1459126">
                  <a:extLst>
                    <a:ext uri="{9D8B030D-6E8A-4147-A177-3AD203B41FA5}">
                      <a16:colId xmlns:a16="http://schemas.microsoft.com/office/drawing/2014/main" val="377484046"/>
                    </a:ext>
                  </a:extLst>
                </a:gridCol>
                <a:gridCol w="630595">
                  <a:extLst>
                    <a:ext uri="{9D8B030D-6E8A-4147-A177-3AD203B41FA5}">
                      <a16:colId xmlns:a16="http://schemas.microsoft.com/office/drawing/2014/main" val="347838334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34925" marR="663575" eaLnBrk="0" hangingPunct="0">
                        <a:lnSpc>
                          <a:spcPct val="102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Razviijena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zemlja</a:t>
                      </a:r>
                      <a:endParaRPr lang="sr-Latn-RS" sz="1400" dirty="0">
                        <a:effectLst/>
                      </a:endParaRPr>
                    </a:p>
                    <a:p>
                      <a:pPr marL="34925" marR="663575" eaLnBrk="0" hangingPunct="0">
                        <a:lnSpc>
                          <a:spcPct val="102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7345" marR="314960" indent="-32385" eaLnBrk="0" hangingPunct="0">
                        <a:lnSpc>
                          <a:spcPct val="102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tabLst>
                          <a:tab pos="920750" algn="l"/>
                        </a:tabLst>
                      </a:pPr>
                      <a:r>
                        <a:rPr lang="en-GB" sz="1400">
                          <a:effectLst/>
                        </a:rPr>
                        <a:t>Fond kapitala po radniku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6715" marR="314325" indent="-71120" eaLnBrk="0" hangingPunct="0">
                        <a:lnSpc>
                          <a:spcPct val="102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Zemlja u razvoju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7345" marR="33655" indent="-32385" eaLnBrk="0" hangingPunct="0">
                        <a:lnSpc>
                          <a:spcPct val="102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Fond kapitala po radniku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8708923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Japan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$132,707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4960" eaLnBrk="0" hangingPunct="0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Koreja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$107,360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72724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 err="1">
                          <a:effectLst/>
                        </a:rPr>
                        <a:t>Kanada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123,272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Meksiko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59,718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567724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 err="1">
                          <a:effectLst/>
                        </a:rPr>
                        <a:t>Nemačka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122,103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Turska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46,813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92132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 err="1">
                          <a:effectLst/>
                        </a:rPr>
                        <a:t>Francuska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112,189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Brazil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46,492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247050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 err="1">
                          <a:effectLst/>
                        </a:rPr>
                        <a:t>Italija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111,799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Rusija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41,849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471487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SAD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104,525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>
                          <a:effectLst/>
                        </a:rPr>
                        <a:t>Tajland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33,436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96079"/>
                  </a:ext>
                </a:extLst>
              </a:tr>
              <a:tr h="15528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 err="1">
                          <a:effectLst/>
                        </a:rPr>
                        <a:t>Španija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102,165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4960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spc="-5" dirty="0">
                          <a:effectLst/>
                        </a:rPr>
                        <a:t>Kina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23,386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11100"/>
                  </a:ext>
                </a:extLst>
              </a:tr>
              <a:tr h="340679">
                <a:tc>
                  <a:txBody>
                    <a:bodyPr/>
                    <a:lstStyle/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</a:endParaRPr>
                    </a:p>
                    <a:p>
                      <a:pPr marL="3492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Velika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Britanija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85,608</a:t>
                      </a:r>
                      <a:endParaRPr lang="sr-Latn-R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</a:endParaRPr>
                    </a:p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Indija</a:t>
                      </a:r>
                      <a:endParaRPr lang="sr-Latn-RS" sz="1400" dirty="0">
                        <a:effectLst/>
                      </a:endParaRPr>
                    </a:p>
                    <a:p>
                      <a:pPr marL="315595" eaLnBrk="0" hangingPunct="0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14,774</a:t>
                      </a:r>
                      <a:endParaRPr lang="sr-Latn-R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880618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F9D4C44E-EFD4-4814-8DCB-25A987F87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025879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075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0" algn="l"/>
              </a:tabLst>
            </a:pPr>
            <a:r>
              <a:rPr kumimoji="0" lang="sr-Latn-RS" altLang="en-US" sz="1400" b="0" i="0" u="sng" strike="noStrike" cap="none" normalizeH="0" baseline="0" dirty="0">
                <a:ln>
                  <a:noFill/>
                </a:ln>
                <a:solidFill>
                  <a:srgbClr val="0079C1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TABELA 5.2. </a:t>
            </a:r>
            <a:r>
              <a:rPr kumimoji="0" lang="sr-Latn-RS" altLang="en-US" sz="14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Fondovi kapitala po radniku u odabranim zemljama u 2011. godine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0" algn="l"/>
              </a:tabLst>
            </a:pPr>
            <a:r>
              <a:rPr kumimoji="0" lang="sr-Latn-RS" altLang="en-US" sz="1400" b="0" i="0" u="sng" strike="noStrike" cap="none" normalizeH="0" baseline="0" dirty="0">
                <a:ln>
                  <a:noFill/>
                </a:ln>
                <a:solidFill>
                  <a:srgbClr val="6D7B8D"/>
                </a:solidFill>
                <a:effectLst/>
                <a:latin typeface="DINMittelschrift"/>
                <a:ea typeface="Calibri" panose="020F0502020204030204" pitchFamily="34" charset="0"/>
                <a:cs typeface="Helvetica" panose="020B0604020202020204" pitchFamily="34" charset="0"/>
              </a:rPr>
              <a:t> (u međunarodnim dolarima iz 2005. god.)</a:t>
            </a:r>
            <a:endParaRPr kumimoji="0" lang="en-GB" altLang="en-US" sz="1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0" algn="l"/>
              </a:tabLst>
            </a:pPr>
            <a:r>
              <a:rPr kumimoji="0" lang="en-GB" altLang="en-US" sz="1400" b="0" i="0" u="sng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Izvor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DINNeuzeitGrotesk-Light"/>
                <a:ea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kumimoji="0" lang="en-GB" altLang="en-US" sz="1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Italic"/>
              </a:rPr>
              <a:t>PENN World Table</a:t>
            </a:r>
            <a:r>
              <a:rPr kumimoji="0" lang="en-GB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bin-Regular"/>
              </a:rPr>
              <a:t>, 2014.</a:t>
            </a:r>
            <a:endParaRPr kumimoji="0" lang="sr-Latn-RS" altLang="en-US" sz="1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bin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0" algn="l"/>
              </a:tabLst>
            </a:pPr>
            <a:endParaRPr kumimoji="0" lang="en-GB" altLang="en-US" sz="1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BD39D6AB-8684-4BFC-928A-BEB7EF8A1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Kako se zvao početak...</a:t>
            </a: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C174923-7E0F-4042-BF3F-739D20602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en-US" sz="2800">
                <a:effectLst/>
              </a:rPr>
              <a:t>Hekšer  - 1919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ffectLst/>
              </a:rPr>
              <a:t>“The Effect of Foreign Trade on the Distribution of Income”</a:t>
            </a:r>
            <a:endParaRPr lang="sr-Latn-CS" altLang="en-US" sz="280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sr-Latn-CS" altLang="en-US" sz="2800">
                <a:effectLst/>
              </a:rPr>
              <a:t>Tokom više od deset godina ovaj članak je ostao nezapažen 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sz="2800">
                <a:effectLst/>
              </a:rPr>
              <a:t>sve dok ga Hekšerov student, budući Nobelovac </a:t>
            </a:r>
            <a:r>
              <a:rPr lang="sr-Latn-CS" altLang="en-US" sz="2800" i="1">
                <a:effectLst/>
              </a:rPr>
              <a:t>Bertil Ohlin nije preradio u 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en-US" sz="2800">
                <a:effectLst/>
              </a:rPr>
              <a:t>1933. </a:t>
            </a:r>
            <a:r>
              <a:rPr lang="sr-Latn-CS" altLang="en-US" sz="2800" i="1">
                <a:effectLst/>
              </a:rPr>
              <a:t>Interregional and International Trade </a:t>
            </a:r>
            <a:r>
              <a:rPr lang="sr-Latn-CS" altLang="en-US" sz="2800">
                <a:effectLst/>
              </a:rPr>
              <a:t>(</a:t>
            </a:r>
            <a:r>
              <a:rPr lang="sr-Latn-CS" altLang="en-US" sz="2800" i="1">
                <a:effectLst/>
              </a:rPr>
              <a:t>Međuregionalna i međunarodna trgovina</a:t>
            </a:r>
            <a:r>
              <a:rPr lang="sr-Latn-CS" altLang="en-US" sz="2800">
                <a:effectLst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sr-Latn-CS" altLang="en-US" sz="2800">
              <a:effectLst/>
            </a:endParaRPr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17C427E3-5D77-42C5-92CC-ACC891268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2 dela ima</a:t>
            </a:r>
            <a:endParaRPr lang="en-US"/>
          </a:p>
        </p:txBody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B813D34B-C2F0-4D6D-9BF2-1E9B78037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/>
              </a:rPr>
              <a:t>Hekšer–Olinova (H–O) teorija </a:t>
            </a:r>
            <a:r>
              <a:rPr lang="en-US">
                <a:effectLst/>
              </a:rPr>
              <a:t>može se izložiti u vidu dve teoreme: </a:t>
            </a:r>
            <a:endParaRPr lang="sr-Latn-CS">
              <a:effectLst/>
            </a:endParaRPr>
          </a:p>
          <a:p>
            <a:pPr eaLnBrk="1" hangingPunct="1">
              <a:defRPr/>
            </a:pPr>
            <a:r>
              <a:rPr lang="en-US" i="1">
                <a:effectLst/>
              </a:rPr>
              <a:t>H–O teoreme </a:t>
            </a:r>
            <a:r>
              <a:rPr lang="en-US">
                <a:effectLst/>
              </a:rPr>
              <a:t>(</a:t>
            </a:r>
            <a:r>
              <a:rPr lang="sr-Latn-CS">
                <a:effectLst/>
              </a:rPr>
              <a:t>daje mehanizam razmene</a:t>
            </a:r>
            <a:r>
              <a:rPr lang="en-US">
                <a:effectLst/>
              </a:rPr>
              <a:t>) </a:t>
            </a:r>
            <a:endParaRPr lang="sr-Latn-CS">
              <a:effectLst/>
            </a:endParaRPr>
          </a:p>
          <a:p>
            <a:pPr eaLnBrk="1" hangingPunct="1">
              <a:defRPr/>
            </a:pPr>
            <a:r>
              <a:rPr lang="en-US" i="1">
                <a:effectLst/>
              </a:rPr>
              <a:t>teoreme o izjednačavanju </a:t>
            </a:r>
            <a:r>
              <a:rPr lang="sr-Latn-CS" i="1">
                <a:effectLst/>
              </a:rPr>
              <a:t>faktorskih </a:t>
            </a:r>
            <a:r>
              <a:rPr lang="en-US" i="1">
                <a:effectLst/>
              </a:rPr>
              <a:t>cena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1DB4653A-5F3E-44FB-9C0B-D66491473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Dva pitanja koja nisu odgovorena ranije	</a:t>
            </a:r>
            <a:endParaRPr lang="en-US" dirty="0"/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C454391E-48D0-4CF3-A4E4-BF4720145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Otkud razlike u relativnim cenama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 err="1"/>
              <a:t>Tj</a:t>
            </a:r>
            <a:r>
              <a:rPr lang="en-GB" dirty="0"/>
              <a:t> ZA</a:t>
            </a:r>
            <a:r>
              <a:rPr lang="sr-Latn-RS" dirty="0"/>
              <a:t>ŠTO SAD IMAJU VEĆU PRODUKTIVNOST</a:t>
            </a:r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defRPr/>
            </a:pPr>
            <a:r>
              <a:rPr lang="sr-Latn-CS" dirty="0"/>
              <a:t>Šta se dešava sa zaradama nakon razmene</a:t>
            </a:r>
            <a:endParaRPr lang="en-US" dirty="0"/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1C93C4FB-0BB3-40F0-8221-9AA002AD1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Teorema HO</a:t>
            </a:r>
            <a:endParaRPr lang="en-US"/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9DBA24D8-4692-490D-8376-FA788C0AD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err="1">
                <a:effectLst/>
              </a:rPr>
              <a:t>Zemlja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će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izvoziti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proizvod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čija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proizvodnja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zahteva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intenzivnu</a:t>
            </a:r>
            <a:r>
              <a:rPr lang="sr-Latn-CS" i="1" dirty="0">
                <a:effectLst/>
              </a:rPr>
              <a:t> </a:t>
            </a:r>
            <a:r>
              <a:rPr lang="en-US" i="1" dirty="0" err="1">
                <a:effectLst/>
              </a:rPr>
              <a:t>upotrebu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relativno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obilnog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jeftinog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faktora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proizvodnje</a:t>
            </a:r>
            <a:r>
              <a:rPr lang="en-US" i="1" dirty="0">
                <a:effectLst/>
              </a:rPr>
              <a:t> u </a:t>
            </a:r>
            <a:r>
              <a:rPr lang="en-US" i="1" dirty="0" err="1">
                <a:effectLst/>
              </a:rPr>
              <a:t>toj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zemlji</a:t>
            </a:r>
            <a:r>
              <a:rPr lang="en-US" i="1" dirty="0">
                <a:effectLst/>
              </a:rPr>
              <a:t>, </a:t>
            </a:r>
            <a:endParaRPr lang="sr-Latn-RS" i="1" dirty="0">
              <a:effectLst/>
            </a:endParaRPr>
          </a:p>
          <a:p>
            <a:pPr eaLnBrk="1" hangingPunct="1">
              <a:defRPr/>
            </a:pPr>
            <a:r>
              <a:rPr lang="en-US" i="1" dirty="0">
                <a:effectLst/>
              </a:rPr>
              <a:t>a </a:t>
            </a:r>
            <a:r>
              <a:rPr lang="en-US" i="1" dirty="0" err="1">
                <a:effectLst/>
              </a:rPr>
              <a:t>uvoziće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proizvod</a:t>
            </a:r>
            <a:r>
              <a:rPr lang="sr-Latn-CS" i="1" dirty="0">
                <a:effectLst/>
              </a:rPr>
              <a:t> </a:t>
            </a:r>
            <a:r>
              <a:rPr lang="en-US" i="1" dirty="0" err="1">
                <a:effectLst/>
              </a:rPr>
              <a:t>čija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proizvodnja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zahteva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intenzivnu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upotrebu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relativno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oskudnog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skupog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faktora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proizvodnje</a:t>
            </a:r>
            <a:endParaRPr lang="en-US" i="1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DEF5A9C-AA50-411F-8DB9-B639C85E7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Na koji način </a:t>
            </a:r>
            <a:r>
              <a:rPr lang="sr-Latn-CS" altLang="en-US">
                <a:effectLst/>
              </a:rPr>
              <a:t>HO teorija </a:t>
            </a:r>
            <a:r>
              <a:rPr lang="en-US" altLang="en-US">
                <a:effectLst/>
              </a:rPr>
              <a:t>predstavlja</a:t>
            </a:r>
            <a:r>
              <a:rPr lang="sr-Latn-CS" altLang="en-US">
                <a:effectLst/>
              </a:rPr>
              <a:t> </a:t>
            </a:r>
            <a:r>
              <a:rPr lang="en-US" altLang="en-US">
                <a:effectLst/>
              </a:rPr>
              <a:t>proširenje</a:t>
            </a:r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B4D7060F-EBE4-4285-BEF3-16FB97251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</a:rPr>
              <a:t> </a:t>
            </a:r>
            <a:endParaRPr lang="sr-Latn-CS" dirty="0">
              <a:effectLst/>
            </a:endParaRPr>
          </a:p>
          <a:p>
            <a:pPr marL="609600" indent="-609600" eaLnBrk="1" hangingPunct="1">
              <a:defRPr/>
            </a:pPr>
            <a:r>
              <a:rPr lang="sr-Latn-CS" i="1" dirty="0">
                <a:effectLst/>
              </a:rPr>
              <a:t>Ona </a:t>
            </a:r>
            <a:r>
              <a:rPr lang="sr-Latn-CS" i="1" u="sng" dirty="0">
                <a:effectLst/>
              </a:rPr>
              <a:t>objašnjava</a:t>
            </a:r>
            <a:r>
              <a:rPr lang="sr-Latn-CS" i="1" dirty="0">
                <a:effectLst/>
              </a:rPr>
              <a:t> </a:t>
            </a:r>
            <a:r>
              <a:rPr lang="sr-Latn-CS" dirty="0">
                <a:effectLst/>
              </a:rPr>
              <a:t>komparativne prednosti </a:t>
            </a:r>
          </a:p>
          <a:p>
            <a:pPr marL="609600" indent="-609600" eaLnBrk="1" hangingPunct="1">
              <a:defRPr/>
            </a:pPr>
            <a:r>
              <a:rPr lang="sr-Latn-CS" dirty="0">
                <a:effectLst/>
              </a:rPr>
              <a:t>Čime? – intenzivnom upotrebom </a:t>
            </a:r>
          </a:p>
          <a:p>
            <a:pPr marL="0" indent="0" eaLnBrk="1" hangingPunct="1">
              <a:buNone/>
              <a:defRPr/>
            </a:pPr>
            <a:r>
              <a:rPr lang="sr-Latn-CS" dirty="0">
                <a:effectLst/>
              </a:rPr>
              <a:t>      relativno  obilnog faktora</a:t>
            </a:r>
          </a:p>
          <a:p>
            <a:pPr marL="609600" indent="-609600" eaLnBrk="1" hangingPunct="1">
              <a:defRPr/>
            </a:pPr>
            <a:endParaRPr lang="sr-Latn-CS" dirty="0">
              <a:effectLst/>
            </a:endParaRPr>
          </a:p>
          <a:p>
            <a:pPr marL="609600" indent="-609600" eaLnBrk="1" hangingPunct="1">
              <a:defRPr/>
            </a:pPr>
            <a:r>
              <a:rPr lang="sr-Latn-CS" dirty="0">
                <a:effectLst/>
              </a:rPr>
              <a:t>Umesto da </a:t>
            </a:r>
            <a:r>
              <a:rPr lang="sr-Latn-CS" u="sng" dirty="0">
                <a:effectLst/>
              </a:rPr>
              <a:t>pretpostavlja</a:t>
            </a:r>
            <a:r>
              <a:rPr lang="sr-Latn-CS" dirty="0">
                <a:effectLst/>
              </a:rPr>
              <a:t> njihovo postojanje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9" name="Rectangle 5">
            <a:extLst>
              <a:ext uri="{FF2B5EF4-FFF2-40B4-BE49-F238E27FC236}">
                <a16:creationId xmlns:a16="http://schemas.microsoft.com/office/drawing/2014/main" id="{D8D27CFE-C743-430C-BA43-ECD4486E7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743200"/>
            <a:ext cx="7696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>
              <a:buFontTx/>
              <a:buChar char="•"/>
            </a:pPr>
            <a:endParaRPr lang="sr-Latn-RS" altLang="en-US" b="1" u="none" dirty="0"/>
          </a:p>
          <a:p>
            <a:pPr algn="l">
              <a:buFontTx/>
              <a:buChar char="•"/>
            </a:pPr>
            <a:r>
              <a:rPr lang="en-US" altLang="en-US" b="1" u="none" dirty="0" err="1"/>
              <a:t>Upravo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je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razlika</a:t>
            </a:r>
            <a:r>
              <a:rPr lang="en-US" altLang="en-US" b="1" u="none" dirty="0"/>
              <a:t> u </a:t>
            </a:r>
            <a:r>
              <a:rPr lang="en-US" altLang="en-US" b="1" u="none" dirty="0" err="1"/>
              <a:t>apsolutnim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cenama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proizvoda</a:t>
            </a:r>
            <a:r>
              <a:rPr lang="en-US" altLang="en-US" b="1" u="none" dirty="0"/>
              <a:t> u</a:t>
            </a:r>
            <a:r>
              <a:rPr lang="sr-Latn-CS" altLang="en-US" b="1" u="none" dirty="0"/>
              <a:t> </a:t>
            </a:r>
            <a:r>
              <a:rPr lang="en-US" altLang="en-US" b="1" u="none" dirty="0" err="1"/>
              <a:t>dve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zemlje</a:t>
            </a:r>
            <a:r>
              <a:rPr lang="en-US" altLang="en-US" b="1" u="none" dirty="0"/>
              <a:t> ono </a:t>
            </a:r>
            <a:r>
              <a:rPr lang="en-US" altLang="en-US" b="1" u="none" dirty="0" err="1"/>
              <a:t>što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predstavlja</a:t>
            </a:r>
            <a:r>
              <a:rPr lang="en-US" altLang="en-US" b="1" u="none" dirty="0"/>
              <a:t> </a:t>
            </a:r>
            <a:r>
              <a:rPr lang="en-US" altLang="en-US" b="1" i="1" dirty="0" err="1"/>
              <a:t>neposredan</a:t>
            </a:r>
            <a:r>
              <a:rPr lang="en-US" altLang="en-US" b="1" i="1" u="none" dirty="0"/>
              <a:t> </a:t>
            </a:r>
            <a:r>
              <a:rPr lang="en-US" altLang="en-US" b="1" u="none" dirty="0" err="1"/>
              <a:t>uzrok</a:t>
            </a:r>
            <a:r>
              <a:rPr lang="sr-Latn-RS" altLang="en-US" b="1" u="none" dirty="0"/>
              <a:t> razmene</a:t>
            </a:r>
            <a:r>
              <a:rPr lang="en-US" altLang="en-US" b="1" u="none" dirty="0"/>
              <a:t>.</a:t>
            </a:r>
            <a:endParaRPr lang="sr-Latn-RS" altLang="en-US" b="1" u="none" dirty="0"/>
          </a:p>
          <a:p>
            <a:pPr algn="l">
              <a:buFontTx/>
              <a:buChar char="•"/>
            </a:pPr>
            <a:endParaRPr lang="sr-Latn-RS" altLang="en-US" b="1" u="none" dirty="0"/>
          </a:p>
          <a:p>
            <a:pPr algn="l">
              <a:buFontTx/>
              <a:buChar char="•"/>
            </a:pPr>
            <a:endParaRPr lang="sr-Latn-RS" altLang="en-US" b="1" u="none" dirty="0"/>
          </a:p>
          <a:p>
            <a:pPr algn="l">
              <a:buFontTx/>
              <a:buChar char="•"/>
            </a:pPr>
            <a:r>
              <a:rPr lang="en-US" altLang="en-US" b="1" u="none" dirty="0"/>
              <a:t> </a:t>
            </a:r>
            <a:r>
              <a:rPr lang="en-US" altLang="en-US" b="1" u="none" dirty="0" err="1"/>
              <a:t>razlika</a:t>
            </a:r>
            <a:r>
              <a:rPr lang="en-US" altLang="en-US" b="1" u="none" dirty="0"/>
              <a:t> u </a:t>
            </a:r>
            <a:r>
              <a:rPr lang="en-US" altLang="en-US" b="1" i="1" u="none" dirty="0" err="1"/>
              <a:t>relativnim</a:t>
            </a:r>
            <a:r>
              <a:rPr lang="en-US" altLang="en-US" b="1" i="1" u="none" dirty="0"/>
              <a:t> </a:t>
            </a:r>
            <a:r>
              <a:rPr lang="en-US" altLang="en-US" b="1" u="none" dirty="0" err="1"/>
              <a:t>cenama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proizvoda</a:t>
            </a:r>
            <a:r>
              <a:rPr lang="en-US" altLang="en-US" b="1" u="none" dirty="0"/>
              <a:t> </a:t>
            </a:r>
            <a:endParaRPr lang="sr-Latn-CS" altLang="en-US" b="1" u="none" dirty="0"/>
          </a:p>
          <a:p>
            <a:pPr algn="l">
              <a:buFontTx/>
              <a:buChar char="•"/>
            </a:pPr>
            <a:r>
              <a:rPr lang="sr-Latn-CS" altLang="en-US" b="1" i="1" u="none" dirty="0"/>
              <a:t>I razlike u </a:t>
            </a:r>
            <a:r>
              <a:rPr lang="en-US" altLang="en-US" b="1" i="1" u="none" dirty="0" err="1"/>
              <a:t>relativnim</a:t>
            </a:r>
            <a:r>
              <a:rPr lang="en-US" altLang="en-US" b="1" i="1" u="none" dirty="0"/>
              <a:t> </a:t>
            </a:r>
            <a:r>
              <a:rPr lang="en-US" altLang="en-US" b="1" u="none" dirty="0" err="1"/>
              <a:t>cenama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faktora</a:t>
            </a:r>
            <a:r>
              <a:rPr lang="en-US" altLang="en-US" b="1" u="none" dirty="0"/>
              <a:t> </a:t>
            </a:r>
            <a:endParaRPr lang="sr-Latn-CS" altLang="en-US" b="1" u="none" dirty="0"/>
          </a:p>
          <a:p>
            <a:pPr algn="l">
              <a:buFontTx/>
              <a:buChar char="•"/>
            </a:pPr>
            <a:endParaRPr lang="sr-Latn-CS" altLang="en-US" b="1" u="none" dirty="0"/>
          </a:p>
          <a:p>
            <a:pPr algn="l">
              <a:buFontTx/>
              <a:buChar char="•"/>
            </a:pPr>
            <a:r>
              <a:rPr lang="en-US" altLang="en-US" b="1" u="none" dirty="0" err="1"/>
              <a:t>prevod</a:t>
            </a:r>
            <a:r>
              <a:rPr lang="sr-Latn-CS" altLang="en-US" b="1" u="none" dirty="0"/>
              <a:t>e</a:t>
            </a:r>
            <a:r>
              <a:rPr lang="en-US" altLang="en-US" b="1" u="none" dirty="0"/>
              <a:t> </a:t>
            </a:r>
            <a:r>
              <a:rPr lang="sr-Latn-CS" altLang="en-US" b="1" u="none" dirty="0"/>
              <a:t>se </a:t>
            </a:r>
            <a:r>
              <a:rPr lang="en-US" altLang="en-US" b="1" u="none" dirty="0"/>
              <a:t>u </a:t>
            </a:r>
            <a:r>
              <a:rPr lang="en-US" altLang="en-US" b="1" u="none" dirty="0" err="1"/>
              <a:t>razlike</a:t>
            </a:r>
            <a:r>
              <a:rPr lang="en-US" altLang="en-US" b="1" u="none" dirty="0"/>
              <a:t> </a:t>
            </a:r>
            <a:r>
              <a:rPr lang="en-US" altLang="en-US" b="1" i="1" u="none" dirty="0" err="1"/>
              <a:t>apsolutnih</a:t>
            </a:r>
            <a:r>
              <a:rPr lang="en-US" altLang="en-US" b="1" i="1" u="none" dirty="0"/>
              <a:t> </a:t>
            </a:r>
            <a:r>
              <a:rPr lang="en-US" altLang="en-US" b="1" u="none" dirty="0" err="1"/>
              <a:t>cena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proizvoda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i</a:t>
            </a:r>
            <a:r>
              <a:rPr lang="en-US" altLang="en-US" b="1" u="none" dirty="0"/>
              <a:t> </a:t>
            </a:r>
            <a:r>
              <a:rPr lang="en-US" altLang="en-US" b="1" u="none" dirty="0" err="1"/>
              <a:t>faktora</a:t>
            </a:r>
            <a:r>
              <a:rPr lang="en-US" altLang="en-US" b="1" u="none" dirty="0"/>
              <a:t> </a:t>
            </a:r>
            <a:endParaRPr lang="sr-Latn-CS" altLang="en-US" b="1" u="none" dirty="0"/>
          </a:p>
          <a:p>
            <a:pPr algn="l">
              <a:buFontTx/>
              <a:buChar char="•"/>
            </a:pPr>
            <a:endParaRPr lang="en-US" altLang="en-US" b="1" u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DBC18-CAE0-4983-A518-CDB43EB4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 neposredan uzrok razmene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94" name="Rectangle 26">
            <a:extLst>
              <a:ext uri="{FF2B5EF4-FFF2-40B4-BE49-F238E27FC236}">
                <a16:creationId xmlns:a16="http://schemas.microsoft.com/office/drawing/2014/main" id="{7F8B3281-5C09-439C-A1D4-2CAF649A0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5059" name="Picture 28">
            <a:extLst>
              <a:ext uri="{FF2B5EF4-FFF2-40B4-BE49-F238E27FC236}">
                <a16:creationId xmlns:a16="http://schemas.microsoft.com/office/drawing/2014/main" id="{AD4E561F-1978-45A3-B4A4-12C37ABA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228600"/>
            <a:ext cx="9093200" cy="74406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AAF6B3-5B0B-46C6-85E1-F5614F48030F}"/>
              </a:ext>
            </a:extLst>
          </p:cNvPr>
          <p:cNvSpPr txBox="1"/>
          <p:nvPr/>
        </p:nvSpPr>
        <p:spPr>
          <a:xfrm>
            <a:off x="6324600" y="5146173"/>
            <a:ext cx="1828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Latn-RS" u="none" dirty="0">
                <a:solidFill>
                  <a:schemeClr val="bg1"/>
                </a:solidFill>
              </a:rPr>
              <a:t>Raspodela dohotka</a:t>
            </a:r>
            <a:endParaRPr lang="en-GB" u="none" dirty="0">
              <a:solidFill>
                <a:schemeClr val="bg1"/>
              </a:solidFill>
            </a:endParaRPr>
          </a:p>
        </p:txBody>
      </p:sp>
      <p:sp>
        <p:nvSpPr>
          <p:cNvPr id="45060" name="Line 29">
            <a:extLst>
              <a:ext uri="{FF2B5EF4-FFF2-40B4-BE49-F238E27FC236}">
                <a16:creationId xmlns:a16="http://schemas.microsoft.com/office/drawing/2014/main" id="{1FF3FEA1-84CD-4173-966F-052E533ADF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0" y="5638800"/>
            <a:ext cx="152400" cy="228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0E121C6C-F168-4C70-9DCE-FFB9B665C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Ponavljamo...</a:t>
            </a:r>
            <a:endParaRPr lang="en-US" dirty="0"/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F50181A0-CD74-43A9-AEC7-37701060E5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667000"/>
            <a:ext cx="45339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effectLst/>
              </a:rPr>
              <a:t>Ukoliko se rad i kapital mogu međusobno zamenjivati</a:t>
            </a:r>
            <a:r>
              <a:rPr lang="sr-Latn-CS" sz="2800">
                <a:effectLst/>
              </a:rPr>
              <a:t> </a:t>
            </a:r>
            <a:r>
              <a:rPr lang="en-US" sz="2800">
                <a:effectLst/>
              </a:rPr>
              <a:t>u proizvodnji oba proizvoda, kada </a:t>
            </a:r>
            <a:r>
              <a:rPr lang="sr-Latn-CS" sz="2800">
                <a:effectLst/>
              </a:rPr>
              <a:t>ć</a:t>
            </a:r>
            <a:r>
              <a:rPr lang="en-US" sz="2800">
                <a:effectLst/>
              </a:rPr>
              <a:t>e jedan proizvod</a:t>
            </a:r>
            <a:r>
              <a:rPr lang="sr-Latn-CS" sz="2800">
                <a:effectLst/>
              </a:rPr>
              <a:t> biti </a:t>
            </a:r>
            <a:r>
              <a:rPr lang="en-US" sz="2800">
                <a:effectLst/>
              </a:rPr>
              <a:t> kapitalno intenzivniji,</a:t>
            </a:r>
            <a:r>
              <a:rPr lang="sr-Latn-CS" sz="2800">
                <a:effectLst/>
              </a:rPr>
              <a:t> </a:t>
            </a:r>
            <a:r>
              <a:rPr lang="en-US" sz="2800">
                <a:effectLst/>
              </a:rPr>
              <a:t>a drugi radno intenzivniji?</a:t>
            </a:r>
          </a:p>
          <a:p>
            <a:pPr eaLnBrk="1" hangingPunct="1">
              <a:defRPr/>
            </a:pPr>
            <a:endParaRPr lang="en-US" sz="2800"/>
          </a:p>
        </p:txBody>
      </p:sp>
      <p:sp>
        <p:nvSpPr>
          <p:cNvPr id="332805" name="Rectangle 5">
            <a:extLst>
              <a:ext uri="{FF2B5EF4-FFF2-40B4-BE49-F238E27FC236}">
                <a16:creationId xmlns:a16="http://schemas.microsoft.com/office/drawing/2014/main" id="{9217084F-63C8-480C-B80B-3C6AB247A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"/>
            <a:ext cx="7924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endParaRPr lang="en-US" sz="4000" b="1" u="non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32806" name="Rectangle 6">
            <a:extLst>
              <a:ext uri="{FF2B5EF4-FFF2-40B4-BE49-F238E27FC236}">
                <a16:creationId xmlns:a16="http://schemas.microsoft.com/office/drawing/2014/main" id="{8FA16A4C-54E0-48D8-9085-6DE72D96C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3695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sr-Latn-CS" sz="2800" u="none">
              <a:latin typeface="Tahoma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8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C1BFB-21D4-4947-A52C-4795AC08060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𝑇𝐾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𝑇𝑅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𝑇𝐾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𝑇𝑅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r-Latn-R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C1BFB-21D4-4947-A52C-4795AC080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:a16="http://schemas.microsoft.com/office/drawing/2014/main" id="{2F1CA3AC-AC24-41BB-AC14-EFD1C1F2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228600"/>
            <a:ext cx="10353675" cy="73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7" name="AutoShape 5">
            <a:extLst>
              <a:ext uri="{FF2B5EF4-FFF2-40B4-BE49-F238E27FC236}">
                <a16:creationId xmlns:a16="http://schemas.microsoft.com/office/drawing/2014/main" id="{ECB54BA6-AEC2-4A3A-9EA4-464D9A75C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219200"/>
            <a:ext cx="1066800" cy="1066800"/>
          </a:xfrm>
          <a:prstGeom prst="rtTriangle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71718" name="AutoShape 6">
            <a:extLst>
              <a:ext uri="{FF2B5EF4-FFF2-40B4-BE49-F238E27FC236}">
                <a16:creationId xmlns:a16="http://schemas.microsoft.com/office/drawing/2014/main" id="{C84EA78A-0A85-4D71-A13F-4B78A5827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438400"/>
            <a:ext cx="1066800" cy="1066800"/>
          </a:xfrm>
          <a:prstGeom prst="rtTriangle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6994E-6 L 0.05833 -0.166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L 0.18333 0.0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7" grpId="0" animBg="1"/>
      <p:bldP spid="371717" grpId="1" animBg="1"/>
      <p:bldP spid="371717" grpId="2" animBg="1"/>
      <p:bldP spid="371718" grpId="0" animBg="1"/>
      <p:bldP spid="371718" grpId="1" animBg="1"/>
      <p:bldP spid="371718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841FD1-0233-4BD5-B4F1-D610AB2E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ffectLst/>
                <a:latin typeface="Times New Roman" panose="02020603050405020304" pitchFamily="18" charset="0"/>
                <a:ea typeface="PalatinoLinotype-Bold"/>
              </a:rPr>
              <a:t>Teorema</a:t>
            </a:r>
            <a:r>
              <a:rPr lang="en-GB" dirty="0">
                <a:effectLst/>
                <a:latin typeface="Times New Roman" panose="02020603050405020304" pitchFamily="18" charset="0"/>
                <a:ea typeface="PalatinoLinotype-Bold"/>
              </a:rPr>
              <a:t> o </a:t>
            </a:r>
            <a:r>
              <a:rPr lang="en-GB" dirty="0" err="1">
                <a:effectLst/>
                <a:latin typeface="Times New Roman" panose="02020603050405020304" pitchFamily="18" charset="0"/>
                <a:ea typeface="PalatinoLinotype-Bold"/>
              </a:rPr>
              <a:t>izjednačavanju</a:t>
            </a:r>
            <a:r>
              <a:rPr lang="en-GB" dirty="0"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PalatinoLinotype-Bold"/>
              </a:rPr>
              <a:t>faktorskih</a:t>
            </a:r>
            <a:r>
              <a:rPr lang="en-GB" dirty="0"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PalatinoLinotype-Bold"/>
              </a:rPr>
              <a:t>cena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74B261-1502-4608-BAED-9CD0540B4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>
                <a:effectLst/>
              </a:rPr>
              <a:t>Me</a:t>
            </a:r>
            <a:r>
              <a:rPr lang="sr-Latn-RS" i="1" dirty="0">
                <a:effectLst/>
              </a:rPr>
              <a:t>đunarodna razmena dovodi </a:t>
            </a:r>
            <a:r>
              <a:rPr lang="en-GB" i="1" dirty="0">
                <a:effectLst/>
              </a:rPr>
              <a:t>do </a:t>
            </a:r>
            <a:r>
              <a:rPr lang="en-GB" i="1" dirty="0" err="1">
                <a:effectLst/>
              </a:rPr>
              <a:t>izjednačavanja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relativnih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i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apsolutnih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prinosa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na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homogene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proizvodne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faktore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među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zemljama</a:t>
            </a:r>
            <a:r>
              <a:rPr lang="en-GB" dirty="0">
                <a:effectLst/>
              </a:rPr>
              <a:t>. </a:t>
            </a:r>
            <a:endParaRPr lang="sr-Latn-RS" dirty="0">
              <a:effectLst/>
            </a:endParaRPr>
          </a:p>
          <a:p>
            <a:endParaRPr lang="sr-Latn-RS" dirty="0">
              <a:effectLst/>
            </a:endParaRPr>
          </a:p>
          <a:p>
            <a:r>
              <a:rPr lang="en-GB" dirty="0">
                <a:effectLst/>
              </a:rPr>
              <a:t>Na </a:t>
            </a:r>
            <a:r>
              <a:rPr lang="en-GB" dirty="0" err="1">
                <a:effectLst/>
              </a:rPr>
              <a:t>taj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način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međunarodna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razmena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predstavlja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supstitut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međunarodne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faktorske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mobilnosti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247165"/>
      </p:ext>
    </p:extLst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4D3F-AD14-4169-B9EF-68DDDE38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6C024C-8DB6-43A4-BAB3-990B93AB038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95600"/>
            <a:ext cx="3585600" cy="30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2E62E-B2DA-4B0D-B748-88B5194C9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b="37891"/>
          <a:stretch/>
        </p:blipFill>
        <p:spPr bwMode="auto">
          <a:xfrm>
            <a:off x="0" y="76200"/>
            <a:ext cx="6858000" cy="30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BA27C7-0F1C-4406-B0C1-A237D472CC4D}"/>
              </a:ext>
            </a:extLst>
          </p:cNvPr>
          <p:cNvCxnSpPr>
            <a:cxnSpLocks/>
          </p:cNvCxnSpPr>
          <p:nvPr/>
        </p:nvCxnSpPr>
        <p:spPr bwMode="auto">
          <a:xfrm>
            <a:off x="2438400" y="2165175"/>
            <a:ext cx="1219200" cy="654225"/>
          </a:xfrm>
          <a:prstGeom prst="line">
            <a:avLst/>
          </a:prstGeom>
          <a:solidFill>
            <a:schemeClr val="accent1">
              <a:alpha val="48000"/>
            </a:schemeClr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F95C8B3-5C27-40FB-B54A-00A7CBDCEF11}"/>
              </a:ext>
            </a:extLst>
          </p:cNvPr>
          <p:cNvSpPr/>
          <p:nvPr/>
        </p:nvSpPr>
        <p:spPr>
          <a:xfrm>
            <a:off x="3962400" y="3276600"/>
            <a:ext cx="5029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u="none" dirty="0" err="1">
                <a:solidFill>
                  <a:schemeClr val="tx2"/>
                </a:solidFill>
              </a:rPr>
              <a:t>Pošto</a:t>
            </a:r>
            <a:r>
              <a:rPr lang="en-GB" u="none" dirty="0">
                <a:solidFill>
                  <a:schemeClr val="tx2"/>
                </a:solidFill>
              </a:rPr>
              <a:t> </a:t>
            </a:r>
            <a:r>
              <a:rPr lang="en-GB" u="none" dirty="0" err="1">
                <a:solidFill>
                  <a:schemeClr val="tx2"/>
                </a:solidFill>
              </a:rPr>
              <a:t>je</a:t>
            </a:r>
            <a:r>
              <a:rPr lang="en-GB" u="none" dirty="0">
                <a:solidFill>
                  <a:schemeClr val="tx2"/>
                </a:solidFill>
              </a:rPr>
              <a:t> </a:t>
            </a:r>
            <a:r>
              <a:rPr lang="en-GB" i="1" u="none" dirty="0">
                <a:solidFill>
                  <a:schemeClr val="tx2"/>
                </a:solidFill>
              </a:rPr>
              <a:t>w/r </a:t>
            </a:r>
            <a:r>
              <a:rPr lang="en-GB" u="none" dirty="0" err="1">
                <a:solidFill>
                  <a:schemeClr val="tx2"/>
                </a:solidFill>
              </a:rPr>
              <a:t>niže</a:t>
            </a:r>
            <a:r>
              <a:rPr lang="en-GB" u="none" dirty="0">
                <a:solidFill>
                  <a:schemeClr val="tx2"/>
                </a:solidFill>
              </a:rPr>
              <a:t> u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Zemlji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endParaRPr lang="sr-Latn-RS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nego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Zemlji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</a:t>
            </a:r>
            <a:endParaRPr lang="sr-Latn-RS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GB" i="1" u="none" baseline="-25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manja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od </a:t>
            </a: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GB" i="1" u="none" baseline="-25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A’,</a:t>
            </a:r>
            <a:endParaRPr lang="sr-Latn-RS" i="1" u="none" baseline="-250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endParaRPr lang="sr-Latn-RS" i="1" u="none" baseline="-250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Zemlja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komparativnu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prednost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proizvodnji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X. </a:t>
            </a:r>
            <a:endParaRPr lang="sr-Latn-RS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endParaRPr lang="sr-Latn-RS" u="none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razmeni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Zemlja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se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specijalizuje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X,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povećava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tražnju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radom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u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odnosu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na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kapital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, pa </a:t>
            </a: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w/r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raste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. </a:t>
            </a:r>
            <a:endParaRPr lang="sr-Latn-RS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PalatinoLinotype-Bold"/>
            </a:endParaRPr>
          </a:p>
          <a:p>
            <a:pPr algn="l">
              <a:spcAft>
                <a:spcPts val="0"/>
              </a:spcAft>
            </a:pPr>
            <a:endParaRPr lang="sr-Latn-RS" u="none" dirty="0">
              <a:solidFill>
                <a:schemeClr val="tx2"/>
              </a:solidFill>
              <a:latin typeface="Times New Roman" panose="02020603050405020304" pitchFamily="18" charset="0"/>
              <a:ea typeface="PalatinoLinotype-Bold"/>
            </a:endParaRPr>
          </a:p>
          <a:p>
            <a:pPr algn="l">
              <a:spcAft>
                <a:spcPts val="0"/>
              </a:spcAft>
            </a:pP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Kroz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specijalizaciju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Zemlje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2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za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Y, pa </a:t>
            </a: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r/w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raste</a:t>
            </a:r>
            <a:endParaRPr lang="sr-Latn-RS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PalatinoLinotype-Bold"/>
            </a:endParaRPr>
          </a:p>
          <a:p>
            <a:pPr algn="l">
              <a:spcAft>
                <a:spcPts val="0"/>
              </a:spcAft>
            </a:pP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Ovo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će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se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nastaviti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do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tačke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B = B’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, </a:t>
            </a:r>
            <a:endParaRPr lang="sr-Latn-RS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PalatinoLinotype-Bold"/>
            </a:endParaRPr>
          </a:p>
          <a:p>
            <a:pPr algn="l">
              <a:spcAft>
                <a:spcPts val="0"/>
              </a:spcAft>
            </a:pP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w/r = 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(</a:t>
            </a:r>
            <a:r>
              <a:rPr lang="en-GB" i="1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w/r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)* u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obe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 </a:t>
            </a:r>
            <a:r>
              <a:rPr lang="en-GB" u="none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zemlje</a:t>
            </a:r>
            <a:r>
              <a:rPr lang="en-GB" u="non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PalatinoLinotype-Bold"/>
              </a:rPr>
              <a:t>.</a:t>
            </a:r>
            <a:endParaRPr lang="en-GB" u="none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9C8538-B0E8-4210-8683-38E9EC2B1A09}"/>
              </a:ext>
            </a:extLst>
          </p:cNvPr>
          <p:cNvCxnSpPr>
            <a:cxnSpLocks/>
          </p:cNvCxnSpPr>
          <p:nvPr/>
        </p:nvCxnSpPr>
        <p:spPr bwMode="auto">
          <a:xfrm>
            <a:off x="1752600" y="1049513"/>
            <a:ext cx="533400" cy="1039462"/>
          </a:xfrm>
          <a:prstGeom prst="line">
            <a:avLst/>
          </a:prstGeom>
          <a:solidFill>
            <a:schemeClr val="accent1">
              <a:alpha val="48000"/>
            </a:schemeClr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38C07D-4BC3-4D37-A0A1-F591E33AF370}"/>
              </a:ext>
            </a:extLst>
          </p:cNvPr>
          <p:cNvCxnSpPr>
            <a:cxnSpLocks/>
          </p:cNvCxnSpPr>
          <p:nvPr/>
        </p:nvCxnSpPr>
        <p:spPr bwMode="auto">
          <a:xfrm>
            <a:off x="2057400" y="1736725"/>
            <a:ext cx="381000" cy="2530475"/>
          </a:xfrm>
          <a:prstGeom prst="straightConnector1">
            <a:avLst/>
          </a:prstGeom>
          <a:solidFill>
            <a:schemeClr val="accent1">
              <a:alpha val="48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29F54A-51E3-4FC4-8663-2B35C3BCE470}"/>
              </a:ext>
            </a:extLst>
          </p:cNvPr>
          <p:cNvCxnSpPr>
            <a:cxnSpLocks/>
          </p:cNvCxnSpPr>
          <p:nvPr/>
        </p:nvCxnSpPr>
        <p:spPr bwMode="auto">
          <a:xfrm flipH="1">
            <a:off x="1219200" y="2408848"/>
            <a:ext cx="1371600" cy="2895600"/>
          </a:xfrm>
          <a:prstGeom prst="straightConnector1">
            <a:avLst/>
          </a:prstGeom>
          <a:solidFill>
            <a:schemeClr val="accent1">
              <a:alpha val="48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8FB1A7-555A-4CDD-BB52-E47F080412D2}"/>
              </a:ext>
            </a:extLst>
          </p:cNvPr>
          <p:cNvCxnSpPr>
            <a:cxnSpLocks/>
          </p:cNvCxnSpPr>
          <p:nvPr/>
        </p:nvCxnSpPr>
        <p:spPr bwMode="auto">
          <a:xfrm>
            <a:off x="4114800" y="609600"/>
            <a:ext cx="2133600" cy="2333756"/>
          </a:xfrm>
          <a:prstGeom prst="line">
            <a:avLst/>
          </a:prstGeom>
          <a:solidFill>
            <a:schemeClr val="accent1">
              <a:alpha val="48000"/>
            </a:schemeClr>
          </a:solidFill>
          <a:ln w="349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A64E73-B9B3-4258-BB24-AB2AA41B763E}"/>
              </a:ext>
            </a:extLst>
          </p:cNvPr>
          <p:cNvCxnSpPr>
            <a:cxnSpLocks/>
          </p:cNvCxnSpPr>
          <p:nvPr/>
        </p:nvCxnSpPr>
        <p:spPr bwMode="auto">
          <a:xfrm flipH="1">
            <a:off x="1752600" y="1936575"/>
            <a:ext cx="3352800" cy="2940225"/>
          </a:xfrm>
          <a:prstGeom prst="straightConnector1">
            <a:avLst/>
          </a:prstGeom>
          <a:solidFill>
            <a:schemeClr val="accent1">
              <a:alpha val="48000"/>
            </a:schemeClr>
          </a:solidFill>
          <a:ln w="317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741182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F4C4-E6F9-412D-95FE-6305B676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TEOREMA O IZJEDNA</a:t>
            </a:r>
            <a:r>
              <a:rPr lang="sr-Latn-RS" dirty="0"/>
              <a:t>ČAVANJU FAKTORSKIH CENA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B76BD-2AB3-44E6-A6BC-83AB6AE0E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OVO JE REZULTAT H-O TEOREME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oji važi jedino kada važi H-O teorema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Ovu teoremu rigorozno je dokazao Pol Samjuelson</a:t>
            </a:r>
          </a:p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ato je nazivamo HOS TEOREMOM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447505"/>
      </p:ext>
    </p:extLst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590F-DEE8-445E-9732-8F2B80EC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TEOREMA O IZJEDNAČAVANJU FAKTORSKIH CENA - FPE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8DE3-86F4-4AF4-A914-E28D0D0C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8610600" cy="4114800"/>
          </a:xfrm>
        </p:spPr>
        <p:txBody>
          <a:bodyPr/>
          <a:lstStyle/>
          <a:p>
            <a:pPr>
              <a:defRPr/>
            </a:pPr>
            <a:r>
              <a:rPr lang="sr-Latn-RS" dirty="0"/>
              <a:t>Međunarodna razmena dovešće do izjednačavanja relativnih i apsolutnih prinosa na homogene faktore u obe zemlje. </a:t>
            </a:r>
          </a:p>
          <a:p>
            <a:pPr>
              <a:defRPr/>
            </a:pPr>
            <a:r>
              <a:rPr lang="sr-Latn-RS" dirty="0"/>
              <a:t>r</a:t>
            </a:r>
            <a:r>
              <a:rPr lang="sr-Latn-RS" baseline="-25000" dirty="0"/>
              <a:t>1</a:t>
            </a:r>
            <a:r>
              <a:rPr lang="sr-Latn-RS" dirty="0"/>
              <a:t> /w</a:t>
            </a:r>
            <a:r>
              <a:rPr lang="sr-Latn-RS" baseline="-25000" dirty="0"/>
              <a:t>1  </a:t>
            </a:r>
            <a:r>
              <a:rPr lang="sr-Latn-RS" dirty="0"/>
              <a:t>=r</a:t>
            </a:r>
            <a:r>
              <a:rPr lang="sr-Latn-RS" baseline="-25000" dirty="0"/>
              <a:t>2</a:t>
            </a:r>
            <a:r>
              <a:rPr lang="sr-Latn-RS" dirty="0"/>
              <a:t> /</a:t>
            </a:r>
            <a:r>
              <a:rPr lang="sr-Latn-RS" baseline="-25000" dirty="0"/>
              <a:t> </a:t>
            </a:r>
            <a:r>
              <a:rPr lang="sr-Latn-RS" dirty="0"/>
              <a:t>w</a:t>
            </a:r>
            <a:r>
              <a:rPr lang="sr-Latn-RS" baseline="-25000" dirty="0"/>
              <a:t>2</a:t>
            </a:r>
          </a:p>
          <a:p>
            <a:pPr>
              <a:defRPr/>
            </a:pPr>
            <a:r>
              <a:rPr lang="sr-Latn-RS" dirty="0"/>
              <a:t>r</a:t>
            </a:r>
            <a:r>
              <a:rPr lang="sr-Latn-RS" baseline="-25000" dirty="0"/>
              <a:t>1</a:t>
            </a:r>
            <a:r>
              <a:rPr lang="sr-Latn-RS" dirty="0"/>
              <a:t> =</a:t>
            </a:r>
            <a:r>
              <a:rPr lang="sr-Latn-RS" baseline="-25000" dirty="0"/>
              <a:t> </a:t>
            </a:r>
            <a:r>
              <a:rPr lang="sr-Latn-RS" dirty="0"/>
              <a:t>r</a:t>
            </a:r>
            <a:r>
              <a:rPr lang="sr-Latn-RS" baseline="-25000" dirty="0"/>
              <a:t>2   </a:t>
            </a:r>
            <a:r>
              <a:rPr lang="sr-Latn-RS" dirty="0"/>
              <a:t>w</a:t>
            </a:r>
            <a:r>
              <a:rPr lang="sr-Latn-RS" baseline="-25000" dirty="0"/>
              <a:t>1</a:t>
            </a:r>
            <a:r>
              <a:rPr lang="sr-Latn-RS" dirty="0"/>
              <a:t> =</a:t>
            </a:r>
            <a:r>
              <a:rPr lang="sr-Latn-RS" baseline="-25000" dirty="0"/>
              <a:t> </a:t>
            </a:r>
            <a:r>
              <a:rPr lang="sr-Latn-RS" dirty="0"/>
              <a:t>w</a:t>
            </a:r>
            <a:r>
              <a:rPr lang="sr-Latn-RS" baseline="-25000" dirty="0"/>
              <a:t>2</a:t>
            </a:r>
          </a:p>
          <a:p>
            <a:pPr>
              <a:defRPr/>
            </a:pPr>
            <a:r>
              <a:rPr lang="sr-Latn-RS" dirty="0"/>
              <a:t>Tako da je međunarodna razmena u stvari supstitut međunarodne mobilnosti kapitala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5227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CCBC2BB3-2ABE-4581-84E8-3303011DD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teorema</a:t>
            </a:r>
            <a:endParaRPr lang="en-US"/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778E480B-5F1D-4776-A02C-BE001A7DF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1600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i="1" dirty="0" err="1">
                <a:effectLst/>
              </a:rPr>
              <a:t>Zemlja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će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izvoziti</a:t>
            </a:r>
            <a:r>
              <a:rPr lang="en-US" i="1" dirty="0">
                <a:effectLst/>
              </a:rPr>
              <a:t> </a:t>
            </a:r>
            <a:r>
              <a:rPr lang="sr-Latn-CS" i="1" dirty="0">
                <a:effectLst/>
              </a:rPr>
              <a:t>robu u čijoj </a:t>
            </a:r>
            <a:r>
              <a:rPr lang="en-US" i="1" dirty="0" err="1">
                <a:effectLst/>
              </a:rPr>
              <a:t>proizvodnj</a:t>
            </a:r>
            <a:r>
              <a:rPr lang="sr-Latn-CS" i="1" dirty="0">
                <a:effectLst/>
              </a:rPr>
              <a:t>i </a:t>
            </a:r>
            <a:r>
              <a:rPr lang="en-US" i="1" dirty="0" err="1">
                <a:effectLst/>
              </a:rPr>
              <a:t>intenzivn</a:t>
            </a:r>
            <a:r>
              <a:rPr lang="sr-Latn-CS" i="1" dirty="0">
                <a:effectLst/>
              </a:rPr>
              <a:t>o koristi svoj </a:t>
            </a:r>
            <a:r>
              <a:rPr lang="en-US" i="1" dirty="0" err="1">
                <a:effectLst/>
              </a:rPr>
              <a:t>obil</a:t>
            </a:r>
            <a:r>
              <a:rPr lang="sr-Latn-CS" i="1" dirty="0">
                <a:effectLst/>
              </a:rPr>
              <a:t>a</a:t>
            </a:r>
            <a:r>
              <a:rPr lang="en-US" i="1" dirty="0">
                <a:effectLst/>
              </a:rPr>
              <a:t>n</a:t>
            </a:r>
            <a:r>
              <a:rPr lang="sr-Latn-CS" i="1" dirty="0">
                <a:effectLst/>
              </a:rPr>
              <a:t> 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jeftin</a:t>
            </a:r>
            <a:r>
              <a:rPr lang="en-US" i="1" dirty="0">
                <a:effectLst/>
              </a:rPr>
              <a:t> </a:t>
            </a:r>
            <a:r>
              <a:rPr lang="sr-Latn-CS" i="1" dirty="0">
                <a:effectLst/>
              </a:rPr>
              <a:t>proizvodni faktor</a:t>
            </a:r>
            <a:r>
              <a:rPr lang="en-US" i="1" dirty="0">
                <a:effectLst/>
              </a:rPr>
              <a:t>, </a:t>
            </a:r>
            <a:endParaRPr lang="en-US" dirty="0"/>
          </a:p>
        </p:txBody>
      </p:sp>
      <p:sp>
        <p:nvSpPr>
          <p:cNvPr id="294916" name="Rectangle 4">
            <a:extLst>
              <a:ext uri="{FF2B5EF4-FFF2-40B4-BE49-F238E27FC236}">
                <a16:creationId xmlns:a16="http://schemas.microsoft.com/office/drawing/2014/main" id="{789C4344-C792-4DCF-A541-514FCAD9F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733800"/>
            <a:ext cx="67056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i="1" u="none" dirty="0">
                <a:latin typeface="Trebuchet MS" pitchFamily="34" charset="0"/>
              </a:rPr>
              <a:t>a </a:t>
            </a:r>
            <a:r>
              <a:rPr lang="en-US" sz="3200" i="1" u="none" dirty="0" err="1">
                <a:latin typeface="Trebuchet MS" pitchFamily="34" charset="0"/>
              </a:rPr>
              <a:t>uvoziće</a:t>
            </a:r>
            <a:r>
              <a:rPr lang="en-US" sz="3200" i="1" u="none" dirty="0">
                <a:latin typeface="Trebuchet MS" pitchFamily="34" charset="0"/>
              </a:rPr>
              <a:t> </a:t>
            </a:r>
            <a:r>
              <a:rPr lang="en-US" sz="3200" i="1" u="none" dirty="0" err="1">
                <a:latin typeface="Trebuchet MS" pitchFamily="34" charset="0"/>
              </a:rPr>
              <a:t>proizvod</a:t>
            </a:r>
            <a:r>
              <a:rPr lang="sr-Latn-CS" sz="3200" i="1" u="none" dirty="0">
                <a:latin typeface="Trebuchet MS" pitchFamily="34" charset="0"/>
              </a:rPr>
              <a:t> u čijoj proizvodnji koristi svoj </a:t>
            </a:r>
            <a:r>
              <a:rPr lang="en-US" sz="3200" i="1" u="none" dirty="0" err="1">
                <a:latin typeface="Trebuchet MS" pitchFamily="34" charset="0"/>
              </a:rPr>
              <a:t>relativno</a:t>
            </a:r>
            <a:r>
              <a:rPr lang="en-US" sz="3200" i="1" u="none" dirty="0">
                <a:latin typeface="Trebuchet MS" pitchFamily="34" charset="0"/>
              </a:rPr>
              <a:t> </a:t>
            </a:r>
            <a:r>
              <a:rPr lang="en-US" sz="3200" i="1" u="none" dirty="0" err="1">
                <a:latin typeface="Trebuchet MS" pitchFamily="34" charset="0"/>
              </a:rPr>
              <a:t>oskud</a:t>
            </a:r>
            <a:r>
              <a:rPr lang="sr-Latn-CS" sz="3200" i="1" u="none" dirty="0">
                <a:latin typeface="Trebuchet MS" pitchFamily="34" charset="0"/>
              </a:rPr>
              <a:t>a</a:t>
            </a:r>
            <a:r>
              <a:rPr lang="en-US" sz="3200" i="1" u="none" dirty="0">
                <a:latin typeface="Trebuchet MS" pitchFamily="34" charset="0"/>
              </a:rPr>
              <a:t>n </a:t>
            </a:r>
            <a:r>
              <a:rPr lang="en-US" sz="3200" i="1" u="none" dirty="0" err="1">
                <a:latin typeface="Trebuchet MS" pitchFamily="34" charset="0"/>
              </a:rPr>
              <a:t>i</a:t>
            </a:r>
            <a:r>
              <a:rPr lang="en-US" sz="3200" i="1" u="none" dirty="0">
                <a:latin typeface="Trebuchet MS" pitchFamily="34" charset="0"/>
              </a:rPr>
              <a:t> </a:t>
            </a:r>
            <a:r>
              <a:rPr lang="en-US" sz="3200" i="1" u="none" dirty="0" err="1">
                <a:latin typeface="Trebuchet MS" pitchFamily="34" charset="0"/>
              </a:rPr>
              <a:t>skup</a:t>
            </a:r>
            <a:r>
              <a:rPr lang="en-US" sz="3200" i="1" u="none" dirty="0">
                <a:latin typeface="Trebuchet MS" pitchFamily="34" charset="0"/>
              </a:rPr>
              <a:t> </a:t>
            </a:r>
            <a:r>
              <a:rPr lang="en-US" sz="3200" i="1" u="none" dirty="0" err="1">
                <a:latin typeface="Trebuchet MS" pitchFamily="34" charset="0"/>
              </a:rPr>
              <a:t>faktor</a:t>
            </a:r>
            <a:r>
              <a:rPr lang="en-US" sz="3200" i="1" u="none" dirty="0">
                <a:latin typeface="Trebuchet MS" pitchFamily="34" charset="0"/>
              </a:rPr>
              <a:t> </a:t>
            </a:r>
            <a:r>
              <a:rPr lang="en-US" sz="3200" i="1" u="none" dirty="0" err="1">
                <a:latin typeface="Trebuchet MS" pitchFamily="34" charset="0"/>
              </a:rPr>
              <a:t>proizvodnje</a:t>
            </a:r>
            <a:r>
              <a:rPr lang="en-US" i="1" u="none" dirty="0"/>
              <a:t>.</a:t>
            </a:r>
            <a:endParaRPr lang="en-US" u="none" dirty="0"/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 u="none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A16B-4043-4CAC-9896-28536A5E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Teorema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D967-38AB-4823-BDAC-F176DE8AF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Plate homogenog rada </a:t>
            </a:r>
            <a:r>
              <a:rPr lang="en-GB" dirty="0"/>
              <a:t>(</a:t>
            </a:r>
            <a:r>
              <a:rPr lang="sr-Latn-RS" dirty="0"/>
              <a:t>ljudi sa istim kvalifikacijama i istom produktivnošću) će se izjednačiti u svim zemljama</a:t>
            </a:r>
          </a:p>
          <a:p>
            <a:pPr>
              <a:defRPr/>
            </a:pPr>
            <a:r>
              <a:rPr lang="en-GB" dirty="0"/>
              <a:t>U</a:t>
            </a:r>
            <a:r>
              <a:rPr lang="sr-Latn-RS" dirty="0"/>
              <a:t>koliko važe pretpostavke sa početka poglavlja</a:t>
            </a:r>
          </a:p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ko ne važe, postojaće tendencija, ali neće doći do punog izjednačenja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894761"/>
      </p:ext>
    </p:extLst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51044-F75D-4702-8E47-A01EB1D0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667000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sr-Latn-RS" dirty="0"/>
              <a:t>r</a:t>
            </a:r>
            <a:r>
              <a:rPr lang="sr-Latn-RS" baseline="-25000" dirty="0"/>
              <a:t>1</a:t>
            </a:r>
            <a:r>
              <a:rPr lang="sr-Latn-RS" dirty="0"/>
              <a:t> /w</a:t>
            </a:r>
            <a:r>
              <a:rPr lang="sr-Latn-RS" baseline="-25000" dirty="0"/>
              <a:t>1  </a:t>
            </a:r>
            <a:r>
              <a:rPr lang="sr-Latn-RS" dirty="0"/>
              <a:t>=r</a:t>
            </a:r>
            <a:r>
              <a:rPr lang="sr-Latn-RS" baseline="-25000" dirty="0"/>
              <a:t>2</a:t>
            </a:r>
            <a:r>
              <a:rPr lang="sr-Latn-RS" dirty="0"/>
              <a:t> /</a:t>
            </a:r>
            <a:r>
              <a:rPr lang="sr-Latn-RS" baseline="-25000" dirty="0"/>
              <a:t> </a:t>
            </a:r>
            <a:r>
              <a:rPr lang="sr-Latn-RS" dirty="0"/>
              <a:t>w</a:t>
            </a:r>
            <a:r>
              <a:rPr lang="sr-Latn-RS" baseline="-25000" dirty="0"/>
              <a:t>2</a:t>
            </a:r>
            <a:br>
              <a:rPr lang="sr-Latn-RS" baseline="-25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753CC-1F8C-44E2-BC39-39BD8CEB8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7924800" cy="4419600"/>
          </a:xfrm>
        </p:spPr>
        <p:txBody>
          <a:bodyPr/>
          <a:lstStyle/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ako do ovoga dolazi?</a:t>
            </a:r>
          </a:p>
          <a:p>
            <a:pPr>
              <a:defRPr/>
            </a:pPr>
            <a:r>
              <a:rPr lang="sr-Latn-RS" dirty="0"/>
              <a:t>r</a:t>
            </a:r>
            <a:r>
              <a:rPr lang="sr-Latn-RS" baseline="-25000" dirty="0"/>
              <a:t>1</a:t>
            </a:r>
            <a:r>
              <a:rPr lang="sr-Latn-RS" dirty="0"/>
              <a:t>  =</a:t>
            </a:r>
            <a:r>
              <a:rPr lang="sr-Latn-RS" baseline="-25000" dirty="0"/>
              <a:t> </a:t>
            </a:r>
            <a:r>
              <a:rPr lang="sr-Latn-RS" dirty="0"/>
              <a:t>r</a:t>
            </a:r>
            <a:r>
              <a:rPr lang="sr-Latn-RS" baseline="-25000" dirty="0"/>
              <a:t>2   </a:t>
            </a:r>
          </a:p>
          <a:p>
            <a:pPr>
              <a:defRPr/>
            </a:pPr>
            <a:r>
              <a:rPr lang="sr-Latn-RS" dirty="0"/>
              <a:t>w</a:t>
            </a:r>
            <a:r>
              <a:rPr lang="sr-Latn-RS" baseline="-25000" dirty="0"/>
              <a:t>1</a:t>
            </a:r>
            <a:r>
              <a:rPr lang="sr-Latn-RS" dirty="0"/>
              <a:t>  =</a:t>
            </a:r>
            <a:r>
              <a:rPr lang="sr-Latn-RS" baseline="-25000" dirty="0"/>
              <a:t> </a:t>
            </a:r>
            <a:r>
              <a:rPr lang="sr-Latn-RS" dirty="0"/>
              <a:t>w</a:t>
            </a:r>
            <a:r>
              <a:rPr lang="sr-Latn-RS" baseline="-25000" dirty="0"/>
              <a:t>2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ašto se izjednačavaju?</a:t>
            </a:r>
          </a:p>
          <a:p>
            <a:pPr>
              <a:defRPr/>
            </a:pPr>
            <a:r>
              <a:rPr lang="sr-Latn-RS" dirty="0"/>
              <a:t>Kad sve pretpostavke važe, sve dok se faktorske cene razlikuju, razlikuju se i cene finalnih proizvoda i razmena se širi</a:t>
            </a:r>
          </a:p>
          <a:p>
            <a:pPr>
              <a:defRPr/>
            </a:pPr>
            <a:endParaRPr lang="en-GB" dirty="0"/>
          </a:p>
        </p:txBody>
      </p:sp>
      <p:cxnSp>
        <p:nvCxnSpPr>
          <p:cNvPr id="62468" name="Straight Arrow Connector 5">
            <a:extLst>
              <a:ext uri="{FF2B5EF4-FFF2-40B4-BE49-F238E27FC236}">
                <a16:creationId xmlns:a16="http://schemas.microsoft.com/office/drawing/2014/main" id="{5553A259-2A0F-41B5-AB26-365AA76A82D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86063" y="2743200"/>
            <a:ext cx="152400" cy="22860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69" name="Straight Arrow Connector 7">
            <a:extLst>
              <a:ext uri="{FF2B5EF4-FFF2-40B4-BE49-F238E27FC236}">
                <a16:creationId xmlns:a16="http://schemas.microsoft.com/office/drawing/2014/main" id="{690E0985-A8EB-4A40-8422-C0E5E13943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2811463"/>
            <a:ext cx="152400" cy="230187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0" name="Straight Arrow Connector 11">
            <a:extLst>
              <a:ext uri="{FF2B5EF4-FFF2-40B4-BE49-F238E27FC236}">
                <a16:creationId xmlns:a16="http://schemas.microsoft.com/office/drawing/2014/main" id="{7F293C02-4E36-4A96-8C98-C5E77483060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81200" y="3328988"/>
            <a:ext cx="152400" cy="22860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1" name="Straight Arrow Connector 12">
            <a:extLst>
              <a:ext uri="{FF2B5EF4-FFF2-40B4-BE49-F238E27FC236}">
                <a16:creationId xmlns:a16="http://schemas.microsoft.com/office/drawing/2014/main" id="{ED95FE5C-D3E6-4E92-83D1-4E86723892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25775" y="3370263"/>
            <a:ext cx="152400" cy="230187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0317876-DD4E-44C6-8F8D-A11E3721132E}"/>
              </a:ext>
            </a:extLst>
          </p:cNvPr>
          <p:cNvSpPr txBox="1">
            <a:spLocks/>
          </p:cNvSpPr>
          <p:nvPr/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sr-Latn-RS" sz="4400" b="1" u="none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Teorema</a:t>
            </a:r>
            <a:endParaRPr lang="en-GB" sz="4400" b="1" u="none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8689793"/>
      </p:ext>
    </p:extLst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54C2-597D-4B6C-AE73-14D4C176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ntuitivni dokaz teoreme </a:t>
            </a:r>
            <a:endParaRPr lang="en-GB" dirty="0"/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397E7F41-C57A-407E-823A-582ECC6297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5" t="42592" r="28645" b="20370"/>
          <a:stretch>
            <a:fillRect/>
          </a:stretch>
        </p:blipFill>
        <p:spPr>
          <a:xfrm>
            <a:off x="1524000" y="2362200"/>
            <a:ext cx="6172200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492" name="Straight Arrow Connector 5">
            <a:extLst>
              <a:ext uri="{FF2B5EF4-FFF2-40B4-BE49-F238E27FC236}">
                <a16:creationId xmlns:a16="http://schemas.microsoft.com/office/drawing/2014/main" id="{749AE1E3-1794-49A9-802B-9F6EC97F4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5562600"/>
            <a:ext cx="304800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3" name="Straight Arrow Connector 6">
            <a:extLst>
              <a:ext uri="{FF2B5EF4-FFF2-40B4-BE49-F238E27FC236}">
                <a16:creationId xmlns:a16="http://schemas.microsoft.com/office/drawing/2014/main" id="{6C4B8E1E-EEDE-4830-9D0A-589096A13C7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53000" y="5562600"/>
            <a:ext cx="381000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A5554C0-E1B7-4260-8D5F-98A5D222C221}"/>
              </a:ext>
            </a:extLst>
          </p:cNvPr>
          <p:cNvSpPr txBox="1"/>
          <p:nvPr/>
        </p:nvSpPr>
        <p:spPr>
          <a:xfrm>
            <a:off x="5435600" y="3905250"/>
            <a:ext cx="24384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RS" sz="1600" b="1" u="none" dirty="0">
                <a:solidFill>
                  <a:schemeClr val="bg1">
                    <a:lumMod val="50000"/>
                  </a:schemeClr>
                </a:solidFill>
              </a:rPr>
              <a:t>Isplati se specijalizacija jer raste prinos obilnog faktora</a:t>
            </a:r>
            <a:endParaRPr lang="en-GB" sz="1600" b="1" u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495" name="TextBox 11">
            <a:extLst>
              <a:ext uri="{FF2B5EF4-FFF2-40B4-BE49-F238E27FC236}">
                <a16:creationId xmlns:a16="http://schemas.microsoft.com/office/drawing/2014/main" id="{CD925A81-4801-42E2-8E54-AC4A91FDF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172200"/>
            <a:ext cx="624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u="none"/>
              <a:t>O</a:t>
            </a:r>
            <a:r>
              <a:rPr lang="en-US" altLang="en-US" u="none"/>
              <a:t>vo je izjednačavanje RELATIVNIH CENA – izjednačenje apsolutnih cena u Dodatku</a:t>
            </a:r>
            <a:endParaRPr lang="en-GB" altLang="en-US" u="none"/>
          </a:p>
        </p:txBody>
      </p:sp>
    </p:spTree>
    <p:extLst>
      <p:ext uri="{BB962C8B-B14F-4D97-AF65-F5344CB8AC3E}">
        <p14:creationId xmlns:p14="http://schemas.microsoft.com/office/powerpoint/2010/main" val="471940237"/>
      </p:ext>
    </p:extLst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1C94-F9A7-4BDF-ACFB-123673FE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TREBA ZAPAZITI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07119-F1E7-4EF6-AE1F-C161E14E6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azmena je u stvari supstitut za mobilnost kapitala </a:t>
            </a:r>
          </a:p>
          <a:p>
            <a:pPr>
              <a:defRPr/>
            </a:pPr>
            <a:r>
              <a:rPr lang="sr-Latn-RS" dirty="0"/>
              <a:t>Razmena menja relativne cene promenom tražnje</a:t>
            </a:r>
          </a:p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 faktorska mobilnost menja ponudu</a:t>
            </a:r>
          </a:p>
          <a:p>
            <a:pPr>
              <a:defRPr/>
            </a:pPr>
            <a:r>
              <a:rPr lang="en-GB" dirty="0"/>
              <a:t>U</a:t>
            </a:r>
            <a:r>
              <a:rPr lang="sr-Latn-RS" dirty="0"/>
              <a:t> oba slučaja rezultat je puno izjednačenje prinosa homogenih faktora – ako sve pretpostavke važe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890971"/>
      </p:ext>
    </p:extLst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7A4E-8D84-44BA-AD1F-D16A56CD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ko ne važe sve pretpostavke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D688D-AE10-48BD-9903-2ACE2BD59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T</a:t>
            </a:r>
            <a:r>
              <a:rPr lang="sr-Latn-RS" dirty="0"/>
              <a:t>eorema se odbacuje ako bilo koja od pretpostavki presudno utiče na rezultat!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59883"/>
      </p:ext>
    </p:extLst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1875-6DB4-43DB-9006-CE4A4A39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Pauza</a:t>
            </a:r>
            <a:r>
              <a:rPr lang="en-GB" dirty="0"/>
              <a:t> 15 </a:t>
            </a:r>
            <a:r>
              <a:rPr lang="en-GB" dirty="0" err="1">
                <a:latin typeface="+mn-lt"/>
              </a:rPr>
              <a:t>minuta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0589C-66A8-4AC5-8152-89FCA63B0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236733"/>
      </p:ext>
    </p:extLst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858D-DBBA-462F-83E9-F2B5A411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</a:t>
            </a:r>
            <a:r>
              <a:rPr lang="sr-Latn-RS" dirty="0"/>
              <a:t>mpirijska relevantost HOS i FPE (factor price equailzation)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E5FB2-3F9A-4ABD-86D6-06F1BA83D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Da</a:t>
            </a:r>
            <a:r>
              <a:rPr lang="sr-Latn-RS" dirty="0"/>
              <a:t> li je međunarodna razmena izjednačila plate po zemljama?</a:t>
            </a:r>
          </a:p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ije, očigledno – doktori, inženjeri, pa i radnici u SAD zarađuju više nego oni u Koreji, na primer. </a:t>
            </a:r>
          </a:p>
          <a:p>
            <a:pPr>
              <a:defRPr/>
            </a:pPr>
            <a:r>
              <a:rPr lang="sr-Latn-RS" dirty="0"/>
              <a:t>Razlog – pretpostavke: ista tehnologija, nema transportnih troškova, carine,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670280"/>
      </p:ext>
    </p:extLst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4FF9-1DC0-4404-9964-82F8984C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299F1-8CC4-4506-AE4D-0DE30718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e važi ni pretpostavka o konstantnim prinosima niti o savršenoj konkurenciji</a:t>
            </a:r>
          </a:p>
          <a:p>
            <a:pPr>
              <a:defRPr/>
            </a:pPr>
            <a:r>
              <a:rPr lang="en-GB" dirty="0"/>
              <a:t>S</a:t>
            </a:r>
            <a:r>
              <a:rPr lang="sr-Latn-RS" dirty="0"/>
              <a:t>toga međunarodna razmena nije izjednačila plate i kamatne stope homogenih faktora u različitim zemljama</a:t>
            </a:r>
          </a:p>
          <a:p>
            <a:pPr>
              <a:defRPr/>
            </a:pPr>
            <a:r>
              <a:rPr lang="sr-Latn-RS" dirty="0"/>
              <a:t>Ali je očito da razmena izjedančava dohotke</a:t>
            </a:r>
          </a:p>
        </p:txBody>
      </p:sp>
    </p:spTree>
    <p:extLst>
      <p:ext uri="{BB962C8B-B14F-4D97-AF65-F5344CB8AC3E}">
        <p14:creationId xmlns:p14="http://schemas.microsoft.com/office/powerpoint/2010/main" val="1666497875"/>
      </p:ext>
    </p:extLst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E77F-6670-4B7D-98B2-B2D0E822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dirty="0"/>
              <a:t>Paradoks Leontijea odnosi se na empirijski nalaz prema kome su u SAD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6ED4-13AD-49AE-9C22-DA4B82512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Uvozni supstituti K-intenzivniji od izvoza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Uvoz je </a:t>
            </a:r>
            <a:r>
              <a:rPr lang="en-US" dirty="0"/>
              <a:t>K-</a:t>
            </a:r>
            <a:r>
              <a:rPr lang="en-US" dirty="0" err="1"/>
              <a:t>inten</a:t>
            </a:r>
            <a:r>
              <a:rPr lang="sr-Latn-CS" dirty="0"/>
              <a:t>zivniji od izvoza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Izvoz je R</a:t>
            </a:r>
            <a:r>
              <a:rPr lang="en-US" dirty="0"/>
              <a:t>-</a:t>
            </a:r>
            <a:r>
              <a:rPr lang="en-US" dirty="0" err="1"/>
              <a:t>inten</a:t>
            </a:r>
            <a:r>
              <a:rPr lang="sr-Latn-CS" dirty="0"/>
              <a:t>zivniji od uvoza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Izvoz je </a:t>
            </a:r>
            <a:r>
              <a:rPr lang="en-US" dirty="0"/>
              <a:t>K-</a:t>
            </a:r>
            <a:r>
              <a:rPr lang="en-US" dirty="0" err="1"/>
              <a:t>inten</a:t>
            </a:r>
            <a:r>
              <a:rPr lang="sr-Latn-CS" dirty="0"/>
              <a:t>zivniji od uvoznih supstituta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6FFFC-A3CA-43B9-902E-62B4B3592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57400"/>
            <a:ext cx="7086600" cy="9144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191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67624B2-0606-486E-BFD0-EE3AC53C7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Rezultati Leontijevljevog testa bili su zapanjujući.</a:t>
            </a:r>
          </a:p>
        </p:txBody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588EB41C-80A9-47CC-BF1D-A6E6C6F982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Uvozni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supstituti</a:t>
            </a:r>
            <a:r>
              <a:rPr lang="en-US" sz="2800" dirty="0">
                <a:effectLst/>
              </a:rPr>
              <a:t> SAD </a:t>
            </a:r>
            <a:r>
              <a:rPr lang="en-US" sz="2800" dirty="0" err="1">
                <a:effectLst/>
              </a:rPr>
              <a:t>bili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oko</a:t>
            </a:r>
            <a:r>
              <a:rPr lang="en-US" sz="2800" dirty="0">
                <a:effectLst/>
              </a:rPr>
              <a:t> 30 </a:t>
            </a:r>
            <a:r>
              <a:rPr lang="en-US" sz="2800" dirty="0" err="1">
                <a:effectLst/>
              </a:rPr>
              <a:t>procenata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K </a:t>
            </a:r>
            <a:r>
              <a:rPr lang="en-US" sz="2800" dirty="0">
                <a:effectLst/>
              </a:rPr>
              <a:t>– </a:t>
            </a:r>
            <a:r>
              <a:rPr lang="en-US" sz="2800" dirty="0" err="1">
                <a:effectLst/>
              </a:rPr>
              <a:t>intenzivniji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od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izvoza</a:t>
            </a:r>
            <a:r>
              <a:rPr lang="en-US" sz="2800" dirty="0">
                <a:effectLst/>
              </a:rPr>
              <a:t> SAD.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Drugim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rečima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izgleda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S</a:t>
            </a:r>
            <a:r>
              <a:rPr lang="sr-Latn-CS" sz="2800" dirty="0">
                <a:effectLst/>
              </a:rPr>
              <a:t>AD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izvozile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R</a:t>
            </a:r>
            <a:r>
              <a:rPr lang="sr-Latn-CS" sz="2400" i="1" dirty="0">
                <a:effectLst/>
              </a:rPr>
              <a:t>-</a:t>
            </a:r>
            <a:r>
              <a:rPr lang="en-US" sz="2400" dirty="0" err="1">
                <a:effectLst/>
              </a:rPr>
              <a:t>intenzivne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proizvode</a:t>
            </a:r>
            <a:r>
              <a:rPr lang="en-US" sz="2400" dirty="0">
                <a:effectLst/>
              </a:rPr>
              <a:t>, </a:t>
            </a:r>
            <a:endParaRPr lang="sr-Latn-CS" sz="24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effectLst/>
              </a:rPr>
              <a:t>a </a:t>
            </a:r>
            <a:r>
              <a:rPr lang="en-US" sz="2400" dirty="0" err="1">
                <a:effectLst/>
              </a:rPr>
              <a:t>uvozile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K </a:t>
            </a:r>
            <a:r>
              <a:rPr lang="en-US" sz="2400" dirty="0">
                <a:effectLst/>
              </a:rPr>
              <a:t>– </a:t>
            </a:r>
            <a:r>
              <a:rPr lang="en-US" sz="2400" dirty="0" err="1">
                <a:effectLst/>
              </a:rPr>
              <a:t>intenzivne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proizvode</a:t>
            </a:r>
            <a:r>
              <a:rPr lang="en-US" sz="2400" dirty="0">
                <a:effectLst/>
              </a:rPr>
              <a:t>.</a:t>
            </a:r>
            <a:endParaRPr lang="sr-Latn-CS" sz="24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ffectLst/>
              </a:rPr>
              <a:t>To je </a:t>
            </a:r>
            <a:r>
              <a:rPr lang="en-US" sz="2800" dirty="0" err="1">
                <a:effectLst/>
              </a:rPr>
              <a:t>suprotno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onome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šta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predviđa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Hekšer–Olinov</a:t>
            </a:r>
            <a:r>
              <a:rPr lang="en-US" sz="2800" dirty="0">
                <a:effectLst/>
              </a:rPr>
              <a:t> model </a:t>
            </a:r>
            <a:r>
              <a:rPr lang="sr-Latn-CS" sz="2800" dirty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postalo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poznato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kao</a:t>
            </a:r>
            <a:r>
              <a:rPr lang="sr-Latn-CS" sz="2800" dirty="0">
                <a:effectLst/>
              </a:rPr>
              <a:t> </a:t>
            </a:r>
            <a:r>
              <a:rPr lang="en-US" sz="2800" b="1" dirty="0" err="1">
                <a:effectLst/>
              </a:rPr>
              <a:t>paradoks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Leontijeva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68276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100728A0-7F7B-4BFB-9E08-731FA9623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pretpostavke</a:t>
            </a:r>
            <a:endParaRPr lang="en-US"/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98D5D48B-85CC-41A3-80D5-DC5DFE450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84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1. </a:t>
            </a:r>
            <a:r>
              <a:rPr lang="en-US" sz="1600" dirty="0" err="1">
                <a:effectLst/>
              </a:rPr>
              <a:t>Postoje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dve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 (</a:t>
            </a:r>
            <a:r>
              <a:rPr lang="en-US" sz="1600" dirty="0" err="1">
                <a:effectLst/>
              </a:rPr>
              <a:t>Zemlja</a:t>
            </a:r>
            <a:r>
              <a:rPr lang="en-US" sz="1600" dirty="0">
                <a:effectLst/>
              </a:rPr>
              <a:t> 1 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Zemlja</a:t>
            </a:r>
            <a:r>
              <a:rPr lang="en-US" sz="1600" dirty="0">
                <a:effectLst/>
              </a:rPr>
              <a:t> 2), </a:t>
            </a:r>
            <a:r>
              <a:rPr lang="en-US" sz="1600" dirty="0" err="1">
                <a:effectLst/>
              </a:rPr>
              <a:t>dva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proizvoda</a:t>
            </a:r>
            <a:r>
              <a:rPr lang="en-US" sz="1600" dirty="0">
                <a:effectLst/>
              </a:rPr>
              <a:t> (</a:t>
            </a:r>
            <a:r>
              <a:rPr lang="en-US" sz="1600" dirty="0" err="1">
                <a:effectLst/>
              </a:rPr>
              <a:t>proizvod</a:t>
            </a:r>
            <a:r>
              <a:rPr lang="en-US" sz="1600" dirty="0">
                <a:effectLst/>
              </a:rPr>
              <a:t> X 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proizvod</a:t>
            </a:r>
            <a:r>
              <a:rPr lang="sr-Latn-CS" sz="1600" dirty="0">
                <a:effectLst/>
              </a:rPr>
              <a:t>  </a:t>
            </a:r>
            <a:r>
              <a:rPr lang="en-US" sz="1600" dirty="0">
                <a:effectLst/>
              </a:rPr>
              <a:t>Y), 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dva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faktora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proizvodnje</a:t>
            </a:r>
            <a:r>
              <a:rPr lang="en-US" sz="1600" dirty="0">
                <a:effectLst/>
              </a:rPr>
              <a:t> (</a:t>
            </a:r>
            <a:r>
              <a:rPr lang="en-US" sz="1600" dirty="0" err="1">
                <a:effectLst/>
              </a:rPr>
              <a:t>rad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kapital</a:t>
            </a:r>
            <a:r>
              <a:rPr lang="en-US" sz="1600" dirty="0">
                <a:effectLst/>
              </a:rPr>
              <a:t>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2.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koriste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istu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tehnologiju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proizvodnji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3. </a:t>
            </a:r>
            <a:r>
              <a:rPr lang="en-US" sz="1600" dirty="0" err="1">
                <a:effectLst/>
              </a:rPr>
              <a:t>Proizvod</a:t>
            </a:r>
            <a:r>
              <a:rPr lang="en-US" sz="1600" dirty="0">
                <a:effectLst/>
              </a:rPr>
              <a:t> X je </a:t>
            </a:r>
            <a:r>
              <a:rPr lang="en-US" sz="1600" dirty="0" err="1">
                <a:effectLst/>
              </a:rPr>
              <a:t>radno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intenzivan</a:t>
            </a:r>
            <a:r>
              <a:rPr lang="en-US" sz="1600" dirty="0">
                <a:effectLst/>
              </a:rPr>
              <a:t>, a </a:t>
            </a:r>
            <a:r>
              <a:rPr lang="en-US" sz="1600" dirty="0" err="1">
                <a:effectLst/>
              </a:rPr>
              <a:t>proizvod</a:t>
            </a:r>
            <a:r>
              <a:rPr lang="en-US" sz="1600" dirty="0">
                <a:effectLst/>
              </a:rPr>
              <a:t> Y je </a:t>
            </a:r>
            <a:r>
              <a:rPr lang="en-US" sz="1600" dirty="0" err="1">
                <a:effectLst/>
              </a:rPr>
              <a:t>kapitalno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intenzivan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proizvod</a:t>
            </a:r>
            <a:r>
              <a:rPr lang="en-US" sz="1600" dirty="0">
                <a:effectLst/>
              </a:rPr>
              <a:t> u</a:t>
            </a:r>
            <a:r>
              <a:rPr lang="sr-Latn-CS" sz="1600" dirty="0">
                <a:effectLst/>
              </a:rPr>
              <a:t>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4. Oba </a:t>
            </a:r>
            <a:r>
              <a:rPr lang="en-US" sz="1600" dirty="0" err="1">
                <a:effectLst/>
              </a:rPr>
              <a:t>proizvoda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proizvode</a:t>
            </a:r>
            <a:r>
              <a:rPr lang="en-US" sz="1600" dirty="0">
                <a:effectLst/>
              </a:rPr>
              <a:t> se </a:t>
            </a:r>
            <a:r>
              <a:rPr lang="en-US" sz="1600" dirty="0" err="1">
                <a:effectLst/>
              </a:rPr>
              <a:t>uz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konstantnu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ekonomiju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obima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5. U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postoji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nepotpuna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specijalizacija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proizvodnji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6. </a:t>
            </a:r>
            <a:r>
              <a:rPr lang="en-US" sz="1600" dirty="0" err="1">
                <a:effectLst/>
              </a:rPr>
              <a:t>Ukusi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identični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7. U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postoji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savršena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konkurencija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tržištima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proizvoda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tržištima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faktora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8. </a:t>
            </a:r>
            <a:r>
              <a:rPr lang="en-US" sz="1600" dirty="0" err="1">
                <a:effectLst/>
              </a:rPr>
              <a:t>Postoji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savršena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mobilnost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faktora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unutar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svake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ali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nema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faktorske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mobilnosti</a:t>
            </a:r>
            <a:endParaRPr lang="en-US" sz="1600" dirty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err="1">
                <a:effectLst/>
              </a:rPr>
              <a:t>između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zemalja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9. Ne </a:t>
            </a:r>
            <a:r>
              <a:rPr lang="en-US" sz="1600" dirty="0" err="1">
                <a:effectLst/>
              </a:rPr>
              <a:t>postoje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transportni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troškovi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carine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ili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druge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barijere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slobodnom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odvijanju</a:t>
            </a:r>
            <a:endParaRPr lang="en-US" sz="1600" dirty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 err="1">
                <a:effectLst/>
              </a:rPr>
              <a:t>međunarodne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trgovine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10. </a:t>
            </a:r>
            <a:r>
              <a:rPr lang="en-US" sz="1600" dirty="0" err="1">
                <a:effectLst/>
              </a:rPr>
              <a:t>Svi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resursi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potpuno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uposleni</a:t>
            </a:r>
            <a:r>
              <a:rPr lang="en-US" sz="1600" dirty="0">
                <a:effectLst/>
              </a:rPr>
              <a:t> u </a:t>
            </a:r>
            <a:r>
              <a:rPr lang="en-US" sz="1600" dirty="0" err="1">
                <a:effectLst/>
              </a:rPr>
              <a:t>obe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>
                <a:effectLst/>
              </a:rPr>
              <a:t>11. </a:t>
            </a:r>
            <a:r>
              <a:rPr lang="en-US" sz="1600" dirty="0" err="1">
                <a:effectLst/>
              </a:rPr>
              <a:t>Međunarodna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trgovina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između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dve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zemlje</a:t>
            </a:r>
            <a:r>
              <a:rPr lang="en-US" sz="1600" dirty="0">
                <a:effectLst/>
              </a:rPr>
              <a:t> je </a:t>
            </a:r>
            <a:r>
              <a:rPr lang="en-US" sz="1600" dirty="0" err="1">
                <a:effectLst/>
              </a:rPr>
              <a:t>uravnotežena</a:t>
            </a:r>
            <a:r>
              <a:rPr lang="en-US" sz="16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AF29-1D5C-43A1-9BF4-FD7D2600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902C2-4FD3-44EA-A17E-6791D8545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PAUZA 15 minuta</a:t>
            </a:r>
          </a:p>
        </p:txBody>
      </p:sp>
    </p:spTree>
    <p:extLst>
      <p:ext uri="{BB962C8B-B14F-4D97-AF65-F5344CB8AC3E}">
        <p14:creationId xmlns:p14="http://schemas.microsoft.com/office/powerpoint/2010/main" val="3113390194"/>
      </p:ext>
    </p:extLst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67624B2-0606-486E-BFD0-EE3AC53C7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Rezultati Leontijevljevog testa bili su zapanjujući.</a:t>
            </a:r>
          </a:p>
        </p:txBody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588EB41C-80A9-47CC-BF1D-A6E6C6F982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Uvozni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supstituti</a:t>
            </a:r>
            <a:r>
              <a:rPr lang="en-US" sz="2800" dirty="0">
                <a:effectLst/>
              </a:rPr>
              <a:t> SAD </a:t>
            </a:r>
            <a:r>
              <a:rPr lang="en-US" sz="2800" dirty="0" err="1">
                <a:effectLst/>
              </a:rPr>
              <a:t>bili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oko</a:t>
            </a:r>
            <a:r>
              <a:rPr lang="en-US" sz="2800" dirty="0">
                <a:effectLst/>
              </a:rPr>
              <a:t> 30 </a:t>
            </a:r>
            <a:r>
              <a:rPr lang="en-US" sz="2800" dirty="0" err="1">
                <a:effectLst/>
              </a:rPr>
              <a:t>procenata</a:t>
            </a:r>
            <a:r>
              <a:rPr lang="en-US" sz="2800" dirty="0">
                <a:effectLst/>
              </a:rPr>
              <a:t> </a:t>
            </a:r>
            <a:r>
              <a:rPr lang="en-US" sz="2800" i="1" dirty="0">
                <a:effectLst/>
              </a:rPr>
              <a:t>K </a:t>
            </a:r>
            <a:r>
              <a:rPr lang="en-US" sz="2800" dirty="0">
                <a:effectLst/>
              </a:rPr>
              <a:t>– </a:t>
            </a:r>
            <a:r>
              <a:rPr lang="en-US" sz="2800" dirty="0" err="1">
                <a:effectLst/>
              </a:rPr>
              <a:t>intenzivniji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od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izvoza</a:t>
            </a:r>
            <a:r>
              <a:rPr lang="en-US" sz="2800" dirty="0">
                <a:effectLst/>
              </a:rPr>
              <a:t> SAD.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Drugim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rečima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izgleda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S</a:t>
            </a:r>
            <a:r>
              <a:rPr lang="sr-Latn-CS" sz="2800" dirty="0">
                <a:effectLst/>
              </a:rPr>
              <a:t>AD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izvozile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R</a:t>
            </a:r>
            <a:r>
              <a:rPr lang="sr-Latn-CS" sz="2400" i="1" dirty="0">
                <a:effectLst/>
              </a:rPr>
              <a:t>-</a:t>
            </a:r>
            <a:r>
              <a:rPr lang="en-US" sz="2400" dirty="0" err="1">
                <a:effectLst/>
              </a:rPr>
              <a:t>intenzivne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proizvode</a:t>
            </a:r>
            <a:r>
              <a:rPr lang="en-US" sz="2400" dirty="0">
                <a:effectLst/>
              </a:rPr>
              <a:t>, </a:t>
            </a:r>
            <a:endParaRPr lang="sr-Latn-CS" sz="24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effectLst/>
              </a:rPr>
              <a:t>a </a:t>
            </a:r>
            <a:r>
              <a:rPr lang="en-US" sz="2400" dirty="0" err="1">
                <a:effectLst/>
              </a:rPr>
              <a:t>uvozile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K </a:t>
            </a:r>
            <a:r>
              <a:rPr lang="en-US" sz="2400" dirty="0">
                <a:effectLst/>
              </a:rPr>
              <a:t>– </a:t>
            </a:r>
            <a:r>
              <a:rPr lang="en-US" sz="2400" dirty="0" err="1">
                <a:effectLst/>
              </a:rPr>
              <a:t>intenzivne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proizvode</a:t>
            </a:r>
            <a:r>
              <a:rPr lang="en-US" sz="2400" dirty="0">
                <a:effectLst/>
              </a:rPr>
              <a:t>.</a:t>
            </a:r>
            <a:endParaRPr lang="sr-Latn-CS" sz="24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ffectLst/>
              </a:rPr>
              <a:t>To je </a:t>
            </a:r>
            <a:r>
              <a:rPr lang="en-US" sz="2800" dirty="0" err="1">
                <a:effectLst/>
              </a:rPr>
              <a:t>suprotno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onome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šta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predviđa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Hekšer–Olinov</a:t>
            </a:r>
            <a:r>
              <a:rPr lang="en-US" sz="2800" dirty="0">
                <a:effectLst/>
              </a:rPr>
              <a:t> model </a:t>
            </a:r>
            <a:r>
              <a:rPr lang="sr-Latn-CS" sz="2800" dirty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postalo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poznato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kao</a:t>
            </a:r>
            <a:r>
              <a:rPr lang="sr-Latn-CS" sz="2800" dirty="0">
                <a:effectLst/>
              </a:rPr>
              <a:t> </a:t>
            </a:r>
            <a:r>
              <a:rPr lang="en-US" sz="2800" b="1" dirty="0" err="1">
                <a:effectLst/>
              </a:rPr>
              <a:t>paradoks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Leontijeva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9623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DF29-31D9-4676-ABC3-591AF258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>
                <a:hlinkClick r:id="rId2"/>
              </a:rPr>
              <a:t>Vasilij Leontijev</a:t>
            </a:r>
            <a:endParaRPr lang="en-GB" dirty="0"/>
          </a:p>
        </p:txBody>
      </p:sp>
      <p:pic>
        <p:nvPicPr>
          <p:cNvPr id="30723" name="Content Placeholder 3" descr="leontief-1973.gif">
            <a:extLst>
              <a:ext uri="{FF2B5EF4-FFF2-40B4-BE49-F238E27FC236}">
                <a16:creationId xmlns:a16="http://schemas.microsoft.com/office/drawing/2014/main" id="{EF445E4D-DC9B-4CEF-8BDA-D3DDF4313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09800"/>
            <a:ext cx="1943100" cy="2747963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CA47F1-E02B-4CB4-93CB-FB9143D9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743200"/>
            <a:ext cx="5181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b="1" u="none"/>
              <a:t>The Sveriges Riksbank Prize in Economic Sciences </a:t>
            </a:r>
            <a:endParaRPr lang="en-US" altLang="en-US" b="1" u="none"/>
          </a:p>
          <a:p>
            <a:r>
              <a:rPr lang="en-GB" altLang="en-US" b="1" u="none"/>
              <a:t>in Memory of Alfred Nobel 1973 was awarded to Wassily Leontief </a:t>
            </a:r>
            <a:endParaRPr lang="en-US" altLang="en-US" b="1" u="none"/>
          </a:p>
          <a:p>
            <a:endParaRPr lang="en-US" altLang="en-US" b="1" i="1" u="none"/>
          </a:p>
          <a:p>
            <a:endParaRPr lang="en-US" altLang="en-US" b="1" i="1" u="none"/>
          </a:p>
          <a:p>
            <a:r>
              <a:rPr lang="en-GB" altLang="en-US" b="1" i="1" u="none"/>
              <a:t>"for the development of the input-output method and for its application to important economic problems"</a:t>
            </a:r>
            <a:r>
              <a:rPr lang="en-GB" altLang="en-US" b="1" u="none"/>
              <a:t>.</a:t>
            </a:r>
            <a:endParaRPr lang="en-GB" altLang="en-US" u="none"/>
          </a:p>
        </p:txBody>
      </p:sp>
    </p:spTree>
    <p:extLst>
      <p:ext uri="{BB962C8B-B14F-4D97-AF65-F5344CB8AC3E}">
        <p14:creationId xmlns:p14="http://schemas.microsoft.com/office/powerpoint/2010/main" val="30352575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D715-0AB5-4AA2-98EE-FC048E0F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Kako je računao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7F2C8-94FC-4C4C-B462-682D344AA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Ne uvoz, vec uvozne supstitute koliko su kapitalno intenzivni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en-US" dirty="0" err="1"/>
              <a:t>Pošto</a:t>
            </a:r>
            <a:r>
              <a:rPr lang="sr-Latn-CS" dirty="0"/>
              <a:t> su SAD </a:t>
            </a:r>
            <a:r>
              <a:rPr lang="en-US" dirty="0" err="1"/>
              <a:t>zemlja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obilna</a:t>
            </a:r>
            <a:r>
              <a:rPr lang="en-US" dirty="0"/>
              <a:t> </a:t>
            </a:r>
            <a:r>
              <a:rPr lang="en-US" dirty="0" err="1"/>
              <a:t>kapitalom</a:t>
            </a:r>
            <a:r>
              <a:rPr lang="en-US" dirty="0"/>
              <a:t> </a:t>
            </a:r>
            <a:endParaRPr lang="sr-Latn-CS" dirty="0"/>
          </a:p>
          <a:p>
            <a:pPr>
              <a:defRPr/>
            </a:pPr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uvozni</a:t>
            </a:r>
            <a:r>
              <a:rPr lang="sr-Latn-CS" dirty="0"/>
              <a:t> </a:t>
            </a:r>
            <a:r>
              <a:rPr lang="en-US" dirty="0" err="1"/>
              <a:t>supstituti</a:t>
            </a:r>
            <a:r>
              <a:rPr lang="en-US" dirty="0"/>
              <a:t> </a:t>
            </a:r>
            <a:r>
              <a:rPr lang="en-US" dirty="0" err="1"/>
              <a:t>kapitalno</a:t>
            </a:r>
            <a:r>
              <a:rPr lang="en-US" dirty="0"/>
              <a:t> </a:t>
            </a:r>
            <a:r>
              <a:rPr lang="en-US" dirty="0" err="1"/>
              <a:t>intenzivniji</a:t>
            </a:r>
            <a:r>
              <a:rPr lang="en-US" dirty="0"/>
              <a:t> </a:t>
            </a:r>
            <a:r>
              <a:rPr lang="sr-Latn-RS" dirty="0"/>
              <a:t> od </a:t>
            </a:r>
            <a:r>
              <a:rPr lang="en-US" dirty="0" err="1"/>
              <a:t>izvoza</a:t>
            </a:r>
            <a:r>
              <a:rPr lang="en-US" dirty="0"/>
              <a:t> SAD,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paradoks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205966"/>
      </p:ext>
    </p:extLst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03586DD7-CE34-46B3-95C4-B997C1E9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76200"/>
            <a:ext cx="8337550" cy="67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5" name="Line 3">
            <a:extLst>
              <a:ext uri="{FF2B5EF4-FFF2-40B4-BE49-F238E27FC236}">
                <a16:creationId xmlns:a16="http://schemas.microsoft.com/office/drawing/2014/main" id="{DA940679-D141-44D8-A189-AFB54168F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819400"/>
            <a:ext cx="28114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3396" name="Line 4">
            <a:extLst>
              <a:ext uri="{FF2B5EF4-FFF2-40B4-BE49-F238E27FC236}">
                <a16:creationId xmlns:a16="http://schemas.microsoft.com/office/drawing/2014/main" id="{5A203621-79AA-4BA9-B129-5BDB10DF2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4863" y="4191000"/>
            <a:ext cx="4648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3397" name="Line 5">
            <a:extLst>
              <a:ext uri="{FF2B5EF4-FFF2-40B4-BE49-F238E27FC236}">
                <a16:creationId xmlns:a16="http://schemas.microsoft.com/office/drawing/2014/main" id="{3756C78F-00A0-49C6-A56E-13BF83B018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6477000"/>
            <a:ext cx="3962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7896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CD4-31D1-4D92-AE25-ADB65DCF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</a:t>
            </a:r>
            <a:r>
              <a:rPr lang="sr-Latn-RS" dirty="0"/>
              <a:t>va objašnjenja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72C7-5696-4CA9-84C4-0D867B1D2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sr-Latn-RS" dirty="0"/>
              <a:t>1. </a:t>
            </a:r>
            <a:r>
              <a:rPr lang="en-GB" dirty="0"/>
              <a:t>R</a:t>
            </a:r>
            <a:r>
              <a:rPr lang="sr-Latn-RS" dirty="0"/>
              <a:t>ad je mnogo produktivniji u SAD, pa bi trebalo pomnožiti L</a:t>
            </a:r>
            <a:r>
              <a:rPr lang="sr-Latn-RS" baseline="-25000" dirty="0"/>
              <a:t>SAD </a:t>
            </a:r>
            <a:r>
              <a:rPr lang="en-GB" dirty="0" err="1"/>
              <a:t>sa</a:t>
            </a:r>
            <a:r>
              <a:rPr lang="sr-Latn-RS" dirty="0"/>
              <a:t> 3</a:t>
            </a:r>
          </a:p>
          <a:p>
            <a:pPr>
              <a:defRPr/>
            </a:pPr>
            <a:r>
              <a:rPr lang="sr-Latn-RS" dirty="0"/>
              <a:t>K</a:t>
            </a:r>
            <a:r>
              <a:rPr lang="sr-Latn-RS" baseline="-25000" dirty="0"/>
              <a:t>SAD</a:t>
            </a:r>
            <a:r>
              <a:rPr lang="sr-Latn-RS" dirty="0"/>
              <a:t>/L</a:t>
            </a:r>
            <a:r>
              <a:rPr lang="sr-Latn-RS" baseline="-25000" dirty="0"/>
              <a:t>SAD         </a:t>
            </a:r>
            <a:r>
              <a:rPr lang="sr-Latn-RS" dirty="0"/>
              <a:t>K</a:t>
            </a:r>
            <a:r>
              <a:rPr lang="sr-Latn-RS" baseline="-25000" dirty="0"/>
              <a:t>SAD</a:t>
            </a:r>
            <a:r>
              <a:rPr lang="sr-Latn-RS" dirty="0"/>
              <a:t>/3xL</a:t>
            </a:r>
            <a:r>
              <a:rPr lang="sr-Latn-RS" baseline="-25000" dirty="0"/>
              <a:t>SAD</a:t>
            </a:r>
          </a:p>
          <a:p>
            <a:pPr>
              <a:defRPr/>
            </a:pPr>
            <a:r>
              <a:rPr lang="sr-Latn-RS" dirty="0"/>
              <a:t>SAD je u stvari radno intenzivna!!!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RS" dirty="0"/>
              <a:t>2. </a:t>
            </a:r>
            <a:r>
              <a:rPr lang="en-US" dirty="0" err="1">
                <a:effectLst/>
              </a:rPr>
              <a:t>ukusi</a:t>
            </a:r>
            <a:r>
              <a:rPr lang="en-US" dirty="0">
                <a:effectLst/>
              </a:rPr>
              <a:t> u SAD </a:t>
            </a:r>
            <a:r>
              <a:rPr lang="en-US" dirty="0" err="1">
                <a:effectLst/>
              </a:rPr>
              <a:t>pristrasni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prilog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K </a:t>
            </a:r>
            <a:r>
              <a:rPr lang="en-US" dirty="0">
                <a:effectLst/>
              </a:rPr>
              <a:t>– </a:t>
            </a:r>
            <a:r>
              <a:rPr lang="en-US" dirty="0" err="1">
                <a:effectLst/>
              </a:rPr>
              <a:t>intenzivnim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proizvodima</a:t>
            </a:r>
            <a:r>
              <a:rPr lang="en-US" dirty="0">
                <a:effectLst/>
              </a:rPr>
              <a:t> </a:t>
            </a:r>
            <a:r>
              <a:rPr lang="sr-Latn-RS" dirty="0">
                <a:effectLst/>
              </a:rPr>
              <a:t>– visoke cene tih proizvoda – nema izvoza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82BFA6-30CC-4A47-9451-BC58B9CA66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0400" y="3352800"/>
            <a:ext cx="304800" cy="0"/>
          </a:xfrm>
          <a:prstGeom prst="straightConnector1">
            <a:avLst/>
          </a:prstGeom>
          <a:noFill/>
          <a:ln w="317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70020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86F2C0A-8748-46B3-AD85-927F8EF36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>
                <a:effectLst/>
              </a:rPr>
              <a:t>Prvo objašnjenje </a:t>
            </a:r>
            <a:r>
              <a:rPr lang="en-US" altLang="en-US">
                <a:effectLst/>
              </a:rPr>
              <a:t>predstavlja optičku iluziju</a:t>
            </a:r>
          </a:p>
        </p:txBody>
      </p:sp>
      <p:sp>
        <p:nvSpPr>
          <p:cNvPr id="439299" name="Rectangle 3">
            <a:extLst>
              <a:ext uri="{FF2B5EF4-FFF2-40B4-BE49-F238E27FC236}">
                <a16:creationId xmlns:a16="http://schemas.microsoft.com/office/drawing/2014/main" id="{B14C532B-C904-4F83-B230-C93851D610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>
                <a:effectLst/>
              </a:rPr>
              <a:t>pošto</a:t>
            </a:r>
            <a:r>
              <a:rPr lang="en-US" sz="2800" dirty="0">
                <a:effectLst/>
              </a:rPr>
              <a:t> je u 1947.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</a:t>
            </a:r>
            <a:r>
              <a:rPr lang="en-US" sz="2800" dirty="0">
                <a:effectLst/>
              </a:rPr>
              <a:t> u SAD bio </a:t>
            </a:r>
            <a:r>
              <a:rPr lang="en-US" sz="2800" dirty="0" err="1">
                <a:effectLst/>
              </a:rPr>
              <a:t>oko</a:t>
            </a:r>
            <a:r>
              <a:rPr lang="en-US" sz="2800" dirty="0">
                <a:effectLst/>
              </a:rPr>
              <a:t> tri </a:t>
            </a:r>
            <a:r>
              <a:rPr lang="en-US" sz="2800" dirty="0" err="1">
                <a:effectLst/>
              </a:rPr>
              <a:t>puta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produktivniji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od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rada</a:t>
            </a:r>
            <a:r>
              <a:rPr lang="en-US" sz="2800" dirty="0">
                <a:effectLst/>
              </a:rPr>
              <a:t> u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inostranstvu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Sjedinjene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Države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stvarno</a:t>
            </a:r>
            <a:r>
              <a:rPr lang="en-US" sz="2800" dirty="0">
                <a:effectLst/>
              </a:rPr>
              <a:t> bile </a:t>
            </a:r>
            <a:r>
              <a:rPr lang="en-US" sz="2800" i="1" dirty="0">
                <a:effectLst/>
              </a:rPr>
              <a:t>R </a:t>
            </a:r>
            <a:r>
              <a:rPr lang="en-US" sz="2800" dirty="0">
                <a:effectLst/>
              </a:rPr>
              <a:t>– </a:t>
            </a:r>
            <a:r>
              <a:rPr lang="en-US" sz="2800" dirty="0" err="1">
                <a:effectLst/>
              </a:rPr>
              <a:t>obilna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zemlja</a:t>
            </a:r>
            <a:r>
              <a:rPr lang="en-US" sz="2800" dirty="0">
                <a:effectLst/>
              </a:rPr>
              <a:t> 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sr-Latn-RS" sz="2800" dirty="0"/>
              <a:t>K</a:t>
            </a:r>
            <a:r>
              <a:rPr lang="sr-Latn-RS" sz="2800" baseline="-25000" dirty="0"/>
              <a:t>SAD</a:t>
            </a:r>
            <a:r>
              <a:rPr lang="sr-Latn-RS" sz="2800" dirty="0"/>
              <a:t>/L</a:t>
            </a:r>
            <a:r>
              <a:rPr lang="sr-Latn-RS" sz="2800" baseline="-25000" dirty="0"/>
              <a:t>SAD         </a:t>
            </a:r>
            <a:r>
              <a:rPr lang="sr-Latn-RS" sz="2800" dirty="0"/>
              <a:t>K</a:t>
            </a:r>
            <a:r>
              <a:rPr lang="sr-Latn-RS" sz="2800" baseline="-25000" dirty="0"/>
              <a:t>SAD</a:t>
            </a:r>
            <a:r>
              <a:rPr lang="sr-Latn-RS" sz="2800" dirty="0"/>
              <a:t>/3xL</a:t>
            </a:r>
            <a:r>
              <a:rPr lang="sr-Latn-RS" sz="2800" baseline="-25000" dirty="0"/>
              <a:t>SAD</a:t>
            </a:r>
          </a:p>
          <a:p>
            <a:pPr eaLnBrk="1" hangingPunct="1">
              <a:defRPr/>
            </a:pPr>
            <a:endParaRPr lang="sr-Latn-RS" sz="2800" baseline="-25000" dirty="0"/>
          </a:p>
          <a:p>
            <a:pPr eaLnBrk="1" hangingPunct="1">
              <a:defRPr/>
            </a:pPr>
            <a:r>
              <a:rPr lang="en-GB" sz="2800" baseline="-25000" dirty="0"/>
              <a:t>O</a:t>
            </a:r>
            <a:r>
              <a:rPr lang="sr-Latn-RS" sz="2800" baseline="-25000" dirty="0"/>
              <a:t>nda mora </a:t>
            </a:r>
            <a:r>
              <a:rPr lang="sr-Latn-RS" sz="2800" dirty="0">
                <a:solidFill>
                  <a:srgbClr val="FFFF00"/>
                </a:solidFill>
              </a:rPr>
              <a:t>3x</a:t>
            </a:r>
            <a:r>
              <a:rPr lang="sr-Latn-RS" sz="2800" dirty="0"/>
              <a:t>K</a:t>
            </a:r>
            <a:r>
              <a:rPr lang="sr-Latn-RS" sz="2800" baseline="-25000" dirty="0"/>
              <a:t>SAD</a:t>
            </a:r>
            <a:r>
              <a:rPr lang="sr-Latn-RS" sz="2800" dirty="0"/>
              <a:t>/</a:t>
            </a:r>
            <a:r>
              <a:rPr lang="sr-Latn-RS" sz="2800" dirty="0">
                <a:solidFill>
                  <a:srgbClr val="FFFF00"/>
                </a:solidFill>
              </a:rPr>
              <a:t>3x</a:t>
            </a:r>
            <a:r>
              <a:rPr lang="sr-Latn-RS" sz="2800" dirty="0"/>
              <a:t>L</a:t>
            </a:r>
            <a:r>
              <a:rPr lang="sr-Latn-RS" sz="2800" baseline="-25000" dirty="0"/>
              <a:t>SAD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761736"/>
      </p:ext>
    </p:extLst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45CD040-8B95-4685-B1C5-AF7775FF1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Na sličan način </a:t>
            </a:r>
            <a:r>
              <a:rPr lang="sr-Latn-CS" altLang="en-US">
                <a:effectLst/>
              </a:rPr>
              <a:t>je netačno i </a:t>
            </a:r>
            <a:r>
              <a:rPr lang="en-US" altLang="en-US">
                <a:effectLst/>
              </a:rPr>
              <a:t>drugo objašnjenje</a:t>
            </a:r>
          </a:p>
        </p:txBody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5090D170-C059-4008-9D2A-B3E9CA9F07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Da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su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ukusi</a:t>
            </a:r>
            <a:r>
              <a:rPr lang="en-US" dirty="0">
                <a:effectLst/>
              </a:rPr>
              <a:t> u SAD </a:t>
            </a:r>
            <a:r>
              <a:rPr lang="en-US" dirty="0" err="1">
                <a:effectLst/>
              </a:rPr>
              <a:t>bili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toliko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pristrasni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prilog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K </a:t>
            </a:r>
            <a:r>
              <a:rPr lang="en-US" dirty="0">
                <a:effectLst/>
              </a:rPr>
              <a:t>– </a:t>
            </a:r>
            <a:r>
              <a:rPr lang="en-US" dirty="0" err="1">
                <a:effectLst/>
              </a:rPr>
              <a:t>intenzivnim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proizvodima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en-US" dirty="0" err="1">
                <a:effectLst/>
              </a:rPr>
              <a:t>rezultat</a:t>
            </a:r>
            <a:r>
              <a:rPr lang="en-US" dirty="0">
                <a:effectLst/>
              </a:rPr>
              <a:t> </a:t>
            </a:r>
            <a:r>
              <a:rPr lang="sr-Latn-RS" dirty="0">
                <a:effectLst/>
              </a:rPr>
              <a:t>-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više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relativne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cene</a:t>
            </a:r>
            <a:r>
              <a:rPr lang="en-US" dirty="0">
                <a:effectLst/>
              </a:rPr>
              <a:t> </a:t>
            </a:r>
            <a:r>
              <a:rPr lang="sr-Latn-RS" dirty="0">
                <a:effectLst/>
              </a:rPr>
              <a:t>u SAD</a:t>
            </a:r>
            <a:r>
              <a:rPr lang="sr-Latn-CS" dirty="0">
                <a:effectLst/>
              </a:rPr>
              <a:t> 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pa da nisu mogli da ih izvoze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Netačno!!!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Ukusi su isti – ali se razlikuje … </a:t>
            </a:r>
          </a:p>
          <a:p>
            <a:pPr eaLnBrk="1" hangingPunct="1">
              <a:defRPr/>
            </a:pPr>
            <a:r>
              <a:rPr lang="sr-Latn-CS" dirty="0">
                <a:effectLst/>
              </a:rPr>
              <a:t>dohodak</a:t>
            </a:r>
          </a:p>
          <a:p>
            <a:pPr eaLnBrk="1" hangingPunct="1">
              <a:defRPr/>
            </a:pPr>
            <a:endParaRPr lang="sr-Latn-CS" dirty="0">
              <a:effectLst/>
            </a:endParaRPr>
          </a:p>
          <a:p>
            <a:pPr eaLnBrk="1" hangingPunct="1">
              <a:defRPr/>
            </a:pPr>
            <a:endParaRPr lang="sr-Latn-CS" dirty="0">
              <a:effectLst/>
            </a:endParaRPr>
          </a:p>
          <a:p>
            <a:pPr eaLnBrk="1" hangingPunct="1">
              <a:defRPr/>
            </a:pPr>
            <a:endParaRPr lang="en-US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908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C3DB0993-40E2-4BC4-8FA8-1540E8E8C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objašnjenje</a:t>
            </a:r>
            <a:endParaRPr lang="en-US"/>
          </a:p>
        </p:txBody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EC3E1770-7988-422C-88BB-558E12F7CD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effectLst/>
              </a:rPr>
              <a:t>1947. </a:t>
            </a:r>
            <a:r>
              <a:rPr lang="en-US" sz="2000" dirty="0" err="1">
                <a:effectLst/>
              </a:rPr>
              <a:t>godina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isuviše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blizu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Drugom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svetskom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ratu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</a:t>
            </a:r>
            <a:r>
              <a:rPr lang="en-US" sz="2000" dirty="0">
                <a:effectLst/>
              </a:rPr>
              <a:t> bi </a:t>
            </a:r>
            <a:r>
              <a:rPr lang="en-US" sz="2000" dirty="0" err="1">
                <a:effectLst/>
              </a:rPr>
              <a:t>bila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reprezentativna</a:t>
            </a:r>
            <a:r>
              <a:rPr lang="en-US" sz="2000" dirty="0">
                <a:effectLst/>
              </a:rPr>
              <a:t>.</a:t>
            </a:r>
            <a:endParaRPr lang="sr-Latn-R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Leontijev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pon</a:t>
            </a:r>
            <a:r>
              <a:rPr lang="sr-Latn-CS" sz="2000" dirty="0">
                <a:effectLst/>
              </a:rPr>
              <a:t>ovio istraživanje </a:t>
            </a:r>
            <a:r>
              <a:rPr lang="en-US" sz="2000" dirty="0">
                <a:effectLst/>
              </a:rPr>
              <a:t>1956.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koristeći</a:t>
            </a:r>
            <a:r>
              <a:rPr lang="en-US" sz="2000" dirty="0">
                <a:effectLst/>
              </a:rPr>
              <a:t> input–</a:t>
            </a:r>
            <a:r>
              <a:rPr lang="en-US" sz="2000" dirty="0" err="1">
                <a:effectLst/>
              </a:rPr>
              <a:t>autput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tabelu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privredu</a:t>
            </a:r>
            <a:r>
              <a:rPr lang="en-US" sz="2000" dirty="0">
                <a:effectLst/>
              </a:rPr>
              <a:t> SAD </a:t>
            </a:r>
            <a:r>
              <a:rPr lang="en-US" sz="2000" dirty="0" err="1">
                <a:effectLst/>
              </a:rPr>
              <a:t>iz</a:t>
            </a:r>
            <a:r>
              <a:rPr lang="en-US" sz="2000" dirty="0">
                <a:effectLst/>
              </a:rPr>
              <a:t> 1947. </a:t>
            </a:r>
            <a:endParaRPr lang="sr-Latn-R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R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effectLst/>
              </a:rPr>
              <a:t>Ova </a:t>
            </a:r>
            <a:r>
              <a:rPr lang="en-US" sz="2000" dirty="0" err="1">
                <a:effectLst/>
              </a:rPr>
              <a:t>analiza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pokazala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izvoz</a:t>
            </a:r>
            <a:r>
              <a:rPr lang="en-US" sz="2000" dirty="0">
                <a:effectLst/>
              </a:rPr>
              <a:t> SAD bio </a:t>
            </a:r>
            <a:r>
              <a:rPr lang="en-US" sz="2000" dirty="0" err="1">
                <a:effectLst/>
              </a:rPr>
              <a:t>za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samo</a:t>
            </a:r>
            <a:r>
              <a:rPr lang="en-US" sz="2000" dirty="0">
                <a:effectLst/>
              </a:rPr>
              <a:t> 6 </a:t>
            </a:r>
            <a:r>
              <a:rPr lang="en-US" sz="2000" dirty="0" err="1">
                <a:effectLst/>
              </a:rPr>
              <a:t>procenata</a:t>
            </a:r>
            <a:r>
              <a:rPr lang="sr-Latn-CS" sz="2000" dirty="0">
                <a:effectLst/>
              </a:rPr>
              <a:t> </a:t>
            </a:r>
            <a:r>
              <a:rPr lang="en-US" sz="2000" i="1" dirty="0">
                <a:effectLst/>
              </a:rPr>
              <a:t>R </a:t>
            </a:r>
            <a:r>
              <a:rPr lang="en-US" sz="2000" dirty="0">
                <a:effectLst/>
              </a:rPr>
              <a:t>– </a:t>
            </a:r>
            <a:r>
              <a:rPr lang="en-US" sz="2000" dirty="0" err="1">
                <a:effectLst/>
              </a:rPr>
              <a:t>intenzivniji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od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uvoznih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supstituta</a:t>
            </a:r>
            <a:r>
              <a:rPr lang="en-US" sz="2000" dirty="0">
                <a:effectLst/>
              </a:rPr>
              <a:t> SAD. 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>
                <a:effectLst/>
              </a:rPr>
              <a:t>Dakle </a:t>
            </a:r>
            <a:r>
              <a:rPr lang="en-US" sz="2000" dirty="0" err="1">
                <a:effectLst/>
              </a:rPr>
              <a:t>Leontijev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smanjio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paradoks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ali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nije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eliminisao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1872707"/>
      </p:ext>
    </p:extLst>
  </p:cSld>
  <p:clrMapOvr>
    <a:masterClrMapping/>
  </p:clrMapOvr>
  <p:transition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id="{85A585B8-18B4-4B86-BC45-29D254884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K-intenzivnija poljoprivreda u SAD</a:t>
            </a:r>
            <a:endParaRPr lang="en-US"/>
          </a:p>
        </p:txBody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6C504146-9A67-4A90-B8C0-318742298B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effectLst/>
              </a:rPr>
              <a:t>mnogi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proizvodni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procesi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kojima</a:t>
            </a:r>
            <a:r>
              <a:rPr lang="en-US" dirty="0">
                <a:effectLst/>
              </a:rPr>
              <a:t> se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koriste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prirodni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resursi</a:t>
            </a:r>
            <a:r>
              <a:rPr lang="en-US" dirty="0">
                <a:effectLst/>
              </a:rPr>
              <a:t> </a:t>
            </a:r>
            <a:r>
              <a:rPr lang="sr-Latn-CS" dirty="0">
                <a:effectLst/>
              </a:rPr>
              <a:t>- </a:t>
            </a:r>
            <a:r>
              <a:rPr lang="en-US" dirty="0" err="1">
                <a:effectLst/>
              </a:rPr>
              <a:t>ug</a:t>
            </a:r>
            <a:r>
              <a:rPr lang="sr-Latn-CS" dirty="0">
                <a:effectLst/>
              </a:rPr>
              <a:t>a</a:t>
            </a:r>
            <a:r>
              <a:rPr lang="en-US" dirty="0" err="1">
                <a:effectLst/>
              </a:rPr>
              <a:t>lj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čelik</a:t>
            </a:r>
            <a:r>
              <a:rPr lang="sr-Latn-CS" dirty="0">
                <a:effectLst/>
              </a:rPr>
              <a:t>,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poljoprivreda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takođe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zahtevaju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veliku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količinu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fizičkog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kapitala</a:t>
            </a:r>
            <a:r>
              <a:rPr lang="en-US" dirty="0">
                <a:effectLst/>
              </a:rPr>
              <a:t>. </a:t>
            </a:r>
            <a:endParaRPr lang="sr-Latn-CS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>
                <a:effectLst/>
              </a:rPr>
              <a:t>Zbog</a:t>
            </a:r>
            <a:r>
              <a:rPr lang="en-US" dirty="0">
                <a:effectLst/>
              </a:rPr>
              <a:t> toga </a:t>
            </a:r>
            <a:r>
              <a:rPr lang="en-US" dirty="0" err="1">
                <a:effectLst/>
              </a:rPr>
              <a:t>zavisnost</a:t>
            </a:r>
            <a:r>
              <a:rPr lang="sr-Latn-CS" dirty="0">
                <a:effectLst/>
              </a:rPr>
              <a:t> </a:t>
            </a:r>
            <a:r>
              <a:rPr lang="en-US" dirty="0">
                <a:effectLst/>
              </a:rPr>
              <a:t>SAD </a:t>
            </a:r>
            <a:r>
              <a:rPr lang="en-US" dirty="0" err="1">
                <a:effectLst/>
              </a:rPr>
              <a:t>od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uvoza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brojnih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prirodnih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resursa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može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pomogne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objašnjavanja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velike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kapitalne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intenzivnosti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industrije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konkurentskim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uvozom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78930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Rectangle 4">
            <a:extLst>
              <a:ext uri="{FF2B5EF4-FFF2-40B4-BE49-F238E27FC236}">
                <a16:creationId xmlns:a16="http://schemas.microsoft.com/office/drawing/2014/main" id="{A3B1E400-392E-4238-A671-C0D09A547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Pretpostavka 1</a:t>
            </a:r>
            <a:endParaRPr lang="en-US"/>
          </a:p>
        </p:txBody>
      </p:sp>
      <p:sp>
        <p:nvSpPr>
          <p:cNvPr id="299013" name="Rectangle 5">
            <a:extLst>
              <a:ext uri="{FF2B5EF4-FFF2-40B4-BE49-F238E27FC236}">
                <a16:creationId xmlns:a16="http://schemas.microsoft.com/office/drawing/2014/main" id="{803D2838-B36C-4B27-9360-7D67906DCC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effectLst/>
              </a:rPr>
              <a:t>1. Postoje dve zemlje (Zemlja 1 i Zemlja 2), dva proizvoda (proizvod X i proizvod</a:t>
            </a:r>
            <a:r>
              <a:rPr lang="sr-Latn-CS">
                <a:effectLst/>
              </a:rPr>
              <a:t>  </a:t>
            </a:r>
            <a:r>
              <a:rPr lang="en-US">
                <a:effectLst/>
              </a:rPr>
              <a:t>Y), i dva faktora proizvodnje (rad i kapital).</a:t>
            </a: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299015" name="Picture 7">
            <a:extLst>
              <a:ext uri="{FF2B5EF4-FFF2-40B4-BE49-F238E27FC236}">
                <a16:creationId xmlns:a16="http://schemas.microsoft.com/office/drawing/2014/main" id="{38D7A6AD-6723-4403-A40C-E5F96D860C95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05000"/>
            <a:ext cx="4419600" cy="381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16" name="Rectangle 8">
            <a:extLst>
              <a:ext uri="{FF2B5EF4-FFF2-40B4-BE49-F238E27FC236}">
                <a16:creationId xmlns:a16="http://schemas.microsoft.com/office/drawing/2014/main" id="{72305A55-5716-419A-9B0A-D4B6A9D90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426075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sr-Latn-CS" sz="4400" b="1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Ovde imamo samo 2 zemlje i dva proizvoda!!!</a:t>
            </a:r>
            <a:endParaRPr lang="en-US" sz="4400" b="1" u="non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198" name="Text Box 9">
            <a:extLst>
              <a:ext uri="{FF2B5EF4-FFF2-40B4-BE49-F238E27FC236}">
                <a16:creationId xmlns:a16="http://schemas.microsoft.com/office/drawing/2014/main" id="{CEDC22AD-7654-4102-A227-8F467401F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267200"/>
            <a:ext cx="1676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b="1" u="none">
                <a:solidFill>
                  <a:schemeClr val="bg2"/>
                </a:solidFill>
              </a:rPr>
              <a:t>+2 proizvodna faktora!</a:t>
            </a:r>
            <a:endParaRPr lang="en-US" altLang="en-US" b="1" u="none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4A91942A-632C-4B80-944C-598293E68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Kako to?</a:t>
            </a:r>
            <a:endParaRPr lang="en-US"/>
          </a:p>
        </p:txBody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FAACF77D-B846-4328-BC6B-31FB121E1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</a:rPr>
              <a:t>U </a:t>
            </a:r>
            <a:r>
              <a:rPr lang="en-US" sz="2800" dirty="0" err="1">
                <a:effectLst/>
              </a:rPr>
              <a:t>studiji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iz</a:t>
            </a:r>
            <a:r>
              <a:rPr lang="en-US" sz="2800" dirty="0">
                <a:effectLst/>
              </a:rPr>
              <a:t> 1956, </a:t>
            </a:r>
            <a:r>
              <a:rPr lang="en-US" sz="2800" i="1" dirty="0">
                <a:effectLst/>
              </a:rPr>
              <a:t>Kravis </a:t>
            </a:r>
            <a:r>
              <a:rPr lang="en-US" sz="2800" dirty="0">
                <a:effectLst/>
              </a:rPr>
              <a:t>je </a:t>
            </a:r>
            <a:r>
              <a:rPr lang="en-US" sz="2800" dirty="0" err="1">
                <a:effectLst/>
              </a:rPr>
              <a:t>pronašao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endParaRPr lang="en-U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 err="1">
                <a:effectLst/>
              </a:rPr>
              <a:t>industrije</a:t>
            </a:r>
            <a:r>
              <a:rPr lang="en-US" sz="2800" dirty="0">
                <a:effectLst/>
              </a:rPr>
              <a:t> SAD </a:t>
            </a:r>
            <a:r>
              <a:rPr lang="en-US" sz="2800" dirty="0" err="1">
                <a:effectLst/>
              </a:rPr>
              <a:t>koje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bile pod </a:t>
            </a:r>
            <a:r>
              <a:rPr lang="en-US" sz="2800" dirty="0" err="1">
                <a:effectLst/>
              </a:rPr>
              <a:t>najvećom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zaštitom</a:t>
            </a:r>
            <a:r>
              <a:rPr lang="en-US" sz="2800" dirty="0">
                <a:effectLst/>
              </a:rPr>
              <a:t> bile </a:t>
            </a:r>
            <a:r>
              <a:rPr lang="en-US" sz="2800" i="1" dirty="0">
                <a:effectLst/>
              </a:rPr>
              <a:t>R </a:t>
            </a:r>
            <a:r>
              <a:rPr lang="en-US" sz="2800" dirty="0">
                <a:effectLst/>
              </a:rPr>
              <a:t>– </a:t>
            </a:r>
            <a:r>
              <a:rPr lang="en-US" sz="2800" dirty="0" err="1">
                <a:effectLst/>
              </a:rPr>
              <a:t>intenzivne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industrije</a:t>
            </a:r>
            <a:r>
              <a:rPr lang="en-US" sz="2800" dirty="0">
                <a:effectLst/>
              </a:rPr>
              <a:t>. 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en-US" sz="2800" dirty="0" err="1">
                <a:effectLst/>
              </a:rPr>
              <a:t>Ovo</a:t>
            </a:r>
            <a:r>
              <a:rPr lang="sr-Latn-C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smanjivalo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radnu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intenzivnost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uvoznih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supstituta</a:t>
            </a:r>
            <a:r>
              <a:rPr lang="sr-Latn-CS" sz="2800" dirty="0">
                <a:effectLst/>
              </a:rPr>
              <a:t> </a:t>
            </a:r>
            <a:r>
              <a:rPr lang="en-US" sz="2800" dirty="0">
                <a:effectLst/>
              </a:rPr>
              <a:t>u SAD, </a:t>
            </a:r>
            <a:r>
              <a:rPr lang="en-US" sz="2800" dirty="0" err="1">
                <a:effectLst/>
              </a:rPr>
              <a:t>doprinoseći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taj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način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postojanju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paradoksa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Leontijeva</a:t>
            </a:r>
            <a:r>
              <a:rPr lang="en-US" sz="2800" dirty="0">
                <a:effectLst/>
              </a:rPr>
              <a:t>.</a:t>
            </a:r>
            <a:endParaRPr lang="sr-Latn-CS" sz="2800" dirty="0">
              <a:effectLst/>
            </a:endParaRPr>
          </a:p>
          <a:p>
            <a:pPr eaLnBrk="1" hangingPunct="1">
              <a:defRPr/>
            </a:pPr>
            <a:r>
              <a:rPr lang="sr-Latn-CS" sz="2800" dirty="0">
                <a:effectLst/>
              </a:rPr>
              <a:t>Tj. </a:t>
            </a:r>
            <a:r>
              <a:rPr lang="sr-Latn-CS" sz="2800" u="sng" dirty="0">
                <a:effectLst/>
              </a:rPr>
              <a:t>stimulisalo supstituciju uvoza </a:t>
            </a:r>
            <a:endParaRPr lang="en-US" sz="2800" u="sng" dirty="0">
              <a:effectLst/>
            </a:endParaRPr>
          </a:p>
          <a:p>
            <a:pPr eaLnBrk="1" hangingPunct="1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7233136"/>
      </p:ext>
    </p:extLst>
  </p:cSld>
  <p:clrMapOvr>
    <a:masterClrMapping/>
  </p:clrMapOvr>
  <p:transition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75C2DCA-AEFA-46E7-B7B5-F785FFA13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ffectLst/>
              </a:rPr>
              <a:t>Verovatno najznačajniji izvor pristrasnosti</a:t>
            </a:r>
          </a:p>
        </p:txBody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B6B28DCB-CF12-4F7D-9628-4D45EF4B0B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činjenica da je Leontijev uključio samo fizički kapital (kao što su mašine, ostala oprema,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zgrade, i tako dalje) </a:t>
            </a:r>
            <a:endParaRPr lang="sr-Latn-CS">
              <a:effectLst/>
            </a:endParaRPr>
          </a:p>
          <a:p>
            <a:pPr eaLnBrk="1" hangingPunct="1">
              <a:defRPr/>
            </a:pPr>
            <a:endParaRPr lang="sr-Latn-CS">
              <a:effectLst/>
            </a:endParaRPr>
          </a:p>
          <a:p>
            <a:pPr eaLnBrk="1" hangingPunct="1">
              <a:defRPr/>
            </a:pPr>
            <a:r>
              <a:rPr lang="en-US">
                <a:effectLst/>
              </a:rPr>
              <a:t>potpuno ignorišući ljudski kapital.</a:t>
            </a:r>
            <a:endParaRPr lang="sr-Latn-CS">
              <a:effectLst/>
            </a:endParaRPr>
          </a:p>
          <a:p>
            <a:pPr eaLnBrk="1" hangingPunct="1">
              <a:defRPr/>
            </a:pPr>
            <a:endParaRPr lang="en-US">
              <a:effectLst/>
            </a:endParaRPr>
          </a:p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61693"/>
      </p:ext>
    </p:extLst>
  </p:cSld>
  <p:clrMapOvr>
    <a:masterClrMapping/>
  </p:clrMapOvr>
  <p:transition advClick="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D69A43CB-F699-46B2-87E5-EAC2EA9B3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Kravis</a:t>
            </a:r>
            <a:endParaRPr lang="en-US"/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51C4C8E5-A38B-439B-8C98-BE1D2A13E4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nadnice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izvoznim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industrijama</a:t>
            </a:r>
            <a:r>
              <a:rPr lang="en-US" sz="2800" dirty="0">
                <a:effectLst/>
              </a:rPr>
              <a:t> SAD u 1947.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1951. bile </a:t>
            </a:r>
            <a:r>
              <a:rPr lang="en-US" sz="2800" dirty="0" err="1">
                <a:effectLst/>
              </a:rPr>
              <a:t>oko</a:t>
            </a:r>
            <a:r>
              <a:rPr lang="en-US" sz="2800" dirty="0">
                <a:effectLst/>
              </a:rPr>
              <a:t> 15 </a:t>
            </a:r>
            <a:r>
              <a:rPr lang="en-US" sz="2800" dirty="0" err="1">
                <a:effectLst/>
              </a:rPr>
              <a:t>procenata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više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nego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nadnice</a:t>
            </a:r>
            <a:r>
              <a:rPr lang="en-US" sz="2800" dirty="0">
                <a:effectLst/>
              </a:rPr>
              <a:t> u </a:t>
            </a:r>
            <a:r>
              <a:rPr lang="en-US" sz="2800" dirty="0" err="1">
                <a:effectLst/>
              </a:rPr>
              <a:t>industrijama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sa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konkurentskim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uvozom</a:t>
            </a:r>
            <a:r>
              <a:rPr lang="en-US" sz="2800" dirty="0">
                <a:effectLst/>
              </a:rPr>
              <a:t> u SAD.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/>
              </a:rPr>
              <a:t>Kravis je </a:t>
            </a:r>
            <a:r>
              <a:rPr lang="en-US" sz="2800" dirty="0" err="1">
                <a:effectLst/>
              </a:rPr>
              <a:t>ispravno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tvrdio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više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nadnice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odraz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veće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produktivnosti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ljudskog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kapitala</a:t>
            </a:r>
            <a:endParaRPr lang="en-US" sz="28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/>
              </a:rPr>
              <a:t>u </a:t>
            </a:r>
            <a:r>
              <a:rPr lang="en-US" sz="2800" dirty="0" err="1">
                <a:effectLst/>
              </a:rPr>
              <a:t>izvozu</a:t>
            </a:r>
            <a:r>
              <a:rPr lang="en-US" sz="2800" dirty="0">
                <a:effectLst/>
              </a:rPr>
              <a:t> SAD u </a:t>
            </a:r>
            <a:r>
              <a:rPr lang="en-US" sz="2800" dirty="0" err="1">
                <a:effectLst/>
              </a:rPr>
              <a:t>odnosu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uvozne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supstitute</a:t>
            </a:r>
            <a:r>
              <a:rPr lang="en-US" sz="2800" dirty="0">
                <a:effectLst/>
              </a:rPr>
              <a:t> SAD.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2036324"/>
      </p:ext>
    </p:extLst>
  </p:cSld>
  <p:clrMapOvr>
    <a:masterClrMapping/>
  </p:clrMapOvr>
  <p:transition advClick="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F041CBF3-4B07-4D53-A040-5D9263C6D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Boldvin	</a:t>
            </a:r>
            <a:endParaRPr lang="en-US"/>
          </a:p>
        </p:txBody>
      </p:sp>
      <p:sp>
        <p:nvSpPr>
          <p:cNvPr id="451587" name="Rectangle 3">
            <a:extLst>
              <a:ext uri="{FF2B5EF4-FFF2-40B4-BE49-F238E27FC236}">
                <a16:creationId xmlns:a16="http://schemas.microsoft.com/office/drawing/2014/main" id="{7C5A1905-AF93-4F68-B6B2-27A737A542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Boldvin je pronašao da isključenje industrija prirodnih resursa nije dovoljno za eliminaciju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paradoksa sve dok se ne uključi i ljudski kapital</a:t>
            </a:r>
          </a:p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33222"/>
      </p:ext>
    </p:extLst>
  </p:cSld>
  <p:clrMapOvr>
    <a:masterClrMapping/>
  </p:clrMapOvr>
  <p:transition advClick="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5DA3E747-4A78-489F-9B49-776CF3C3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39713"/>
            <a:ext cx="6613525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Line 3">
            <a:extLst>
              <a:ext uri="{FF2B5EF4-FFF2-40B4-BE49-F238E27FC236}">
                <a16:creationId xmlns:a16="http://schemas.microsoft.com/office/drawing/2014/main" id="{941EEA32-92F9-498D-B562-A2F030AF25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762000"/>
            <a:ext cx="0" cy="3505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BA2F8421-627F-46D4-939F-877B9142B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286000"/>
            <a:ext cx="4876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93345"/>
      </p:ext>
    </p:extLst>
  </p:cSld>
  <p:clrMapOvr>
    <a:masterClrMapping/>
  </p:clrMapOvr>
  <p:transition advClick="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2597E6C8-C67E-4330-B0AA-28A8B25DE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Model specifičnih faktora</a:t>
            </a:r>
            <a:endParaRPr lang="en-US"/>
          </a:p>
        </p:txBody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14BEB0EA-A015-47FD-8F12-73A3C98EC4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effectLst/>
              </a:rPr>
              <a:t>Leontijev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upotrebio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dvofaktorski</a:t>
            </a:r>
            <a:r>
              <a:rPr lang="en-US" sz="2400" dirty="0">
                <a:effectLst/>
              </a:rPr>
              <a:t> model (</a:t>
            </a:r>
            <a:r>
              <a:rPr lang="en-US" sz="2400" i="1" dirty="0">
                <a:effectLst/>
              </a:rPr>
              <a:t>R </a:t>
            </a:r>
            <a:r>
              <a:rPr lang="en-US" sz="2400" dirty="0" err="1">
                <a:effectLst/>
              </a:rPr>
              <a:t>i</a:t>
            </a:r>
            <a:r>
              <a:rPr lang="sr-Latn-CS" sz="2400" dirty="0">
                <a:effectLst/>
              </a:rPr>
              <a:t> </a:t>
            </a:r>
            <a:r>
              <a:rPr lang="en-US" sz="2400" i="1" dirty="0">
                <a:effectLst/>
              </a:rPr>
              <a:t>K</a:t>
            </a:r>
            <a:r>
              <a:rPr lang="en-US" sz="2400" dirty="0">
                <a:effectLst/>
              </a:rPr>
              <a:t>), </a:t>
            </a:r>
            <a:r>
              <a:rPr lang="en-US" sz="2400" dirty="0" err="1">
                <a:effectLst/>
              </a:rPr>
              <a:t>apstrahujući</a:t>
            </a:r>
            <a:r>
              <a:rPr lang="en-US" sz="2400" dirty="0">
                <a:effectLst/>
              </a:rPr>
              <a:t> od </a:t>
            </a:r>
            <a:r>
              <a:rPr lang="en-US" sz="2400" dirty="0" err="1">
                <a:effectLst/>
              </a:rPr>
              <a:t>drugih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činilaca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što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prirodni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resursi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zemlja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klima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mineralna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ležišta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šume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itd</a:t>
            </a:r>
            <a:r>
              <a:rPr lang="en-US" sz="2400" dirty="0">
                <a:effectLst/>
              </a:rPr>
              <a:t>.).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>
                <a:effectLst/>
              </a:rPr>
              <a:t>Model specifičnih faktora -  tj.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kao</a:t>
            </a:r>
            <a:r>
              <a:rPr lang="en-US" sz="2400" dirty="0">
                <a:effectLst/>
              </a:rPr>
              <a:t> da </a:t>
            </a:r>
            <a:r>
              <a:rPr lang="en-US" sz="2400" dirty="0" err="1">
                <a:effectLst/>
              </a:rPr>
              <a:t>imamo</a:t>
            </a:r>
            <a:r>
              <a:rPr lang="en-US" sz="2400" dirty="0">
                <a:effectLst/>
              </a:rPr>
              <a:t> tri </a:t>
            </a:r>
            <a:r>
              <a:rPr lang="en-US" sz="2400" dirty="0" err="1">
                <a:effectLst/>
              </a:rPr>
              <a:t>faktora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proizvodnje</a:t>
            </a:r>
            <a:r>
              <a:rPr lang="en-US" sz="2400" dirty="0">
                <a:effectLst/>
              </a:rPr>
              <a:t>: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>
                <a:effectLst/>
              </a:rPr>
              <a:t>rad (</a:t>
            </a:r>
            <a:r>
              <a:rPr lang="en-US" sz="2000" dirty="0" err="1">
                <a:effectLst/>
              </a:rPr>
              <a:t>koji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upotrebljava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proizvodnji</a:t>
            </a:r>
            <a:r>
              <a:rPr lang="en-US" sz="2000" dirty="0">
                <a:effectLst/>
              </a:rPr>
              <a:t> X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Y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koji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pokretan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između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njih</a:t>
            </a:r>
            <a:r>
              <a:rPr lang="en-US" sz="2000" dirty="0">
                <a:effectLst/>
              </a:rPr>
              <a:t>),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 err="1">
                <a:effectLst/>
              </a:rPr>
              <a:t>prirodne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resurse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obradivo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zemljište</a:t>
            </a:r>
            <a:r>
              <a:rPr lang="en-US" sz="2000" dirty="0">
                <a:effectLst/>
              </a:rPr>
              <a:t>) </a:t>
            </a:r>
            <a:r>
              <a:rPr lang="en-US" sz="2000" dirty="0" err="1">
                <a:effectLst/>
              </a:rPr>
              <a:t>koje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koristi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samo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proizvodnji</a:t>
            </a:r>
            <a:r>
              <a:rPr lang="en-US" sz="2000" dirty="0">
                <a:effectLst/>
              </a:rPr>
              <a:t> X, </a:t>
            </a:r>
            <a:endParaRPr lang="sr-Latn-CS" sz="2000" dirty="0">
              <a:effectLst/>
            </a:endParaRP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kapital</a:t>
            </a:r>
            <a:endParaRPr lang="en-US" sz="2000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koji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koristi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samo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proizvodnji</a:t>
            </a:r>
            <a:r>
              <a:rPr lang="en-US" sz="2000" dirty="0">
                <a:effectLst/>
              </a:rPr>
              <a:t> 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1880482"/>
      </p:ext>
    </p:extLst>
  </p:cSld>
  <p:clrMapOvr>
    <a:masterClrMapping/>
  </p:clrMapOvr>
  <p:transition advClick="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D1D6-E801-4C0F-91C3-C7D05C1A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>
              <a:defRPr/>
            </a:pPr>
            <a:r>
              <a:rPr lang="en-GB" sz="4000" dirty="0"/>
              <a:t>O</a:t>
            </a:r>
            <a:r>
              <a:rPr lang="sr-Latn-RS" sz="4000" dirty="0"/>
              <a:t>vo znači da u stvari imamo 3 proizvodna faktora</a:t>
            </a:r>
            <a:br>
              <a:rPr lang="sr-Latn-R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B3141-2B52-42B6-BAA3-0D7901900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azmena dovodi do specijalizacije u proizvodnji i izvozu robe X </a:t>
            </a:r>
            <a:r>
              <a:rPr lang="en-GB" dirty="0"/>
              <a:t>(</a:t>
            </a:r>
            <a:r>
              <a:rPr lang="sr-Latn-RS" dirty="0"/>
              <a:t>radno intenzivni proizvod) </a:t>
            </a:r>
          </a:p>
          <a:p>
            <a:pPr>
              <a:defRPr/>
            </a:pPr>
            <a:r>
              <a:rPr lang="en-GB" dirty="0"/>
              <a:t>U</a:t>
            </a:r>
            <a:r>
              <a:rPr lang="sr-Latn-RS" dirty="0"/>
              <a:t>voziće </a:t>
            </a:r>
            <a:r>
              <a:rPr lang="en-GB" dirty="0"/>
              <a:t>Y</a:t>
            </a:r>
            <a:endParaRPr lang="sr-Latn-RS" dirty="0"/>
          </a:p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ad se otvori razmena, relativna cena X raste i...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95800"/>
      </p:ext>
    </p:extLst>
  </p:cSld>
  <p:clrMapOvr>
    <a:masterClrMapping/>
  </p:clrMapOvr>
  <p:transition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A373-C64B-47F5-9AD9-E47E0F72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aste relativna cena 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2589A-EC80-4EC2-AA1B-D1F6AB86B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 tražnja za radom.</a:t>
            </a:r>
          </a:p>
          <a:p>
            <a:pPr>
              <a:defRPr/>
            </a:pPr>
            <a:r>
              <a:rPr lang="en-GB" dirty="0"/>
              <a:t>D</a:t>
            </a:r>
            <a:r>
              <a:rPr lang="sr-Latn-RS" dirty="0"/>
              <a:t>eo radnika se premešta iz sektora Y u sektor X</a:t>
            </a:r>
          </a:p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 u sektoru Y, pošto tražnja za radom postaje veća od ponude, nadnice rastu</a:t>
            </a:r>
          </a:p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ako im padaju relativne cene!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228099"/>
      </p:ext>
    </p:extLst>
  </p:cSld>
  <p:clrMapOvr>
    <a:masterClrMapping/>
  </p:clrMapOvr>
  <p:transition advClick="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A3DF-0230-420E-8594-4E62B215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onačni ishod na visinu nadnica - dvosmislen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E4DF2-1A53-446B-821A-2C8AEC68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ast </a:t>
            </a:r>
            <a:r>
              <a:rPr lang="en-GB" dirty="0"/>
              <a:t>PX /PY	</a:t>
            </a:r>
            <a:r>
              <a:rPr lang="sr-Latn-RS" dirty="0"/>
              <a:t>- rast izvedene tražnje za radom </a:t>
            </a:r>
          </a:p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amatna stopa pada u izrazima obe robe</a:t>
            </a:r>
          </a:p>
          <a:p>
            <a:pPr>
              <a:defRPr/>
            </a:pPr>
            <a:r>
              <a:rPr lang="sr-Latn-RS" dirty="0"/>
              <a:t>Realne nadnice rastu onima koji uglavnom troše robu X (koja pojeftinjuje)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816705"/>
      </p:ext>
    </p:extLst>
  </p:cSld>
  <p:clrMapOvr>
    <a:masterClrMapping/>
  </p:clrMapOvr>
  <p:transition advClick="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4A2C-8E68-4B2C-BF20-5BDD5D76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/>
              <a:t>Zaključak</a:t>
            </a:r>
            <a:r>
              <a:rPr lang="en-US" i="1" dirty="0"/>
              <a:t> </a:t>
            </a:r>
            <a:r>
              <a:rPr lang="en-US" i="1" dirty="0" err="1"/>
              <a:t>koji</a:t>
            </a:r>
            <a:r>
              <a:rPr lang="en-US" i="1" dirty="0"/>
              <a:t> je </a:t>
            </a:r>
            <a:r>
              <a:rPr lang="en-US" i="1" dirty="0" err="1"/>
              <a:t>dobijen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osnovu</a:t>
            </a:r>
            <a:r>
              <a:rPr lang="en-US" i="1" dirty="0"/>
              <a:t> </a:t>
            </a:r>
            <a:r>
              <a:rPr lang="en-US" i="1" dirty="0" err="1"/>
              <a:t>modela</a:t>
            </a:r>
            <a:r>
              <a:rPr lang="en-US" i="1" dirty="0"/>
              <a:t> </a:t>
            </a:r>
            <a:r>
              <a:rPr lang="en-US" i="1" dirty="0" err="1"/>
              <a:t>specifičnih</a:t>
            </a:r>
            <a:r>
              <a:rPr lang="en-US" i="1" dirty="0"/>
              <a:t> </a:t>
            </a:r>
            <a:r>
              <a:rPr lang="en-US" i="1" dirty="0" err="1"/>
              <a:t>faktora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CC746-8042-4F1C-9516-9061FF147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sz="2800" i="1" dirty="0"/>
              <a:t>Razmena ima </a:t>
            </a:r>
            <a:r>
              <a:rPr lang="en-US" sz="2800" i="1" dirty="0" err="1"/>
              <a:t>nejasan</a:t>
            </a:r>
            <a:r>
              <a:rPr lang="en-US" sz="2800" i="1" dirty="0"/>
              <a:t> </a:t>
            </a:r>
            <a:r>
              <a:rPr lang="en-US" sz="2800" i="1" dirty="0" err="1"/>
              <a:t>uticaj</a:t>
            </a:r>
            <a:r>
              <a:rPr lang="en-US" sz="2800" i="1" dirty="0"/>
              <a:t> </a:t>
            </a:r>
            <a:r>
              <a:rPr lang="en-US" sz="2800" i="1" dirty="0" err="1"/>
              <a:t>na</a:t>
            </a:r>
            <a:r>
              <a:rPr lang="en-US" sz="2800" i="1" dirty="0"/>
              <a:t> </a:t>
            </a:r>
            <a:r>
              <a:rPr lang="en-US" sz="2800" i="1" dirty="0" err="1"/>
              <a:t>mobilne</a:t>
            </a:r>
            <a:r>
              <a:rPr lang="en-US" sz="2800" i="1" dirty="0"/>
              <a:t> </a:t>
            </a:r>
            <a:r>
              <a:rPr lang="en-US" sz="2800" i="1" dirty="0" err="1"/>
              <a:t>faktore</a:t>
            </a:r>
            <a:r>
              <a:rPr lang="en-US" sz="2800" i="1" dirty="0"/>
              <a:t> </a:t>
            </a:r>
            <a:r>
              <a:rPr lang="en-US" sz="2800" i="1" dirty="0" err="1"/>
              <a:t>jedne</a:t>
            </a:r>
            <a:r>
              <a:rPr lang="en-US" sz="2800" i="1" dirty="0"/>
              <a:t> </a:t>
            </a:r>
            <a:r>
              <a:rPr lang="en-US" sz="2800" i="1" dirty="0" err="1"/>
              <a:t>zemlje</a:t>
            </a:r>
            <a:endParaRPr lang="sr-Latn-CS" sz="2800" i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i="1" dirty="0"/>
              <a:t> </a:t>
            </a:r>
            <a:endParaRPr lang="sr-Latn-CS" sz="2800" i="1" dirty="0"/>
          </a:p>
          <a:p>
            <a:pPr>
              <a:defRPr/>
            </a:pPr>
            <a:r>
              <a:rPr lang="sr-Latn-CS" sz="2800" i="1" dirty="0"/>
              <a:t>Pogoduje </a:t>
            </a:r>
            <a:r>
              <a:rPr lang="en-US" sz="2800" i="1" dirty="0" err="1"/>
              <a:t>nepokretnim</a:t>
            </a:r>
            <a:r>
              <a:rPr lang="en-US" sz="2800" i="1" dirty="0"/>
              <a:t> </a:t>
            </a:r>
            <a:r>
              <a:rPr lang="en-US" sz="2800" i="1" dirty="0" err="1"/>
              <a:t>faktorima</a:t>
            </a:r>
            <a:endParaRPr lang="en-US" sz="2800" i="1" dirty="0"/>
          </a:p>
          <a:p>
            <a:pPr>
              <a:defRPr/>
            </a:pPr>
            <a:r>
              <a:rPr lang="en-US" sz="2800" i="1" dirty="0" err="1"/>
              <a:t>koji</a:t>
            </a:r>
            <a:r>
              <a:rPr lang="en-US" sz="2800" i="1" dirty="0"/>
              <a:t> </a:t>
            </a:r>
            <a:r>
              <a:rPr lang="en-US" sz="2800" i="1" dirty="0" err="1"/>
              <a:t>su</a:t>
            </a:r>
            <a:r>
              <a:rPr lang="en-US" sz="2800" i="1" dirty="0"/>
              <a:t> </a:t>
            </a:r>
            <a:r>
              <a:rPr lang="en-US" sz="2800" i="1" dirty="0" err="1"/>
              <a:t>specifični</a:t>
            </a:r>
            <a:r>
              <a:rPr lang="en-US" sz="2800" i="1" dirty="0"/>
              <a:t> </a:t>
            </a:r>
            <a:r>
              <a:rPr lang="en-US" sz="2800" i="1" dirty="0" err="1"/>
              <a:t>za</a:t>
            </a:r>
            <a:r>
              <a:rPr lang="en-US" sz="2800" i="1" dirty="0"/>
              <a:t> </a:t>
            </a:r>
            <a:r>
              <a:rPr lang="en-US" sz="2800" i="1" dirty="0" err="1"/>
              <a:t>izvozne</a:t>
            </a:r>
            <a:r>
              <a:rPr lang="en-US" sz="2800" i="1" dirty="0"/>
              <a:t> </a:t>
            </a:r>
            <a:r>
              <a:rPr lang="en-US" sz="2800" i="1" dirty="0" err="1"/>
              <a:t>proizvode</a:t>
            </a:r>
            <a:r>
              <a:rPr lang="en-US" sz="2800" i="1" dirty="0"/>
              <a:t> </a:t>
            </a:r>
            <a:endParaRPr lang="sr-Latn-CS" sz="2800" i="1" dirty="0"/>
          </a:p>
          <a:p>
            <a:pPr>
              <a:defRPr/>
            </a:pPr>
            <a:endParaRPr lang="sr-Latn-CS" sz="2800" i="1" dirty="0"/>
          </a:p>
          <a:p>
            <a:pPr>
              <a:defRPr/>
            </a:pP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n-US" sz="2800" i="1" dirty="0" err="1"/>
              <a:t>da</a:t>
            </a:r>
            <a:r>
              <a:rPr lang="en-US" sz="2800" i="1" dirty="0"/>
              <a:t> </a:t>
            </a:r>
            <a:r>
              <a:rPr lang="en-US" sz="2800" i="1" dirty="0" err="1"/>
              <a:t>će</a:t>
            </a:r>
            <a:r>
              <a:rPr lang="en-US" sz="2800" i="1" dirty="0"/>
              <a:t> </a:t>
            </a:r>
            <a:r>
              <a:rPr lang="en-US" sz="2800" i="1" dirty="0" err="1"/>
              <a:t>nauditi</a:t>
            </a:r>
            <a:r>
              <a:rPr lang="en-US" sz="2800" i="1" dirty="0"/>
              <a:t> </a:t>
            </a:r>
            <a:r>
              <a:rPr lang="en-US" sz="2800" i="1" dirty="0" err="1"/>
              <a:t>nepokretnim</a:t>
            </a:r>
            <a:endParaRPr lang="en-US" sz="2800" i="1" dirty="0"/>
          </a:p>
          <a:p>
            <a:pPr>
              <a:defRPr/>
            </a:pPr>
            <a:r>
              <a:rPr lang="en-US" sz="2800" i="1" dirty="0" err="1"/>
              <a:t>specifičnim</a:t>
            </a:r>
            <a:r>
              <a:rPr lang="en-US" sz="2800" i="1" dirty="0"/>
              <a:t> </a:t>
            </a:r>
            <a:r>
              <a:rPr lang="en-US" sz="2800" i="1" dirty="0" err="1"/>
              <a:t>faktorima</a:t>
            </a:r>
            <a:r>
              <a:rPr lang="en-US" sz="2800" i="1" dirty="0"/>
              <a:t> </a:t>
            </a:r>
            <a:r>
              <a:rPr lang="sr-Latn-CS" sz="2800" i="1" dirty="0"/>
              <a:t> u uvoznom sektoru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0488562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9" name="Rectangle 7">
            <a:extLst>
              <a:ext uri="{FF2B5EF4-FFF2-40B4-BE49-F238E27FC236}">
                <a16:creationId xmlns:a16="http://schemas.microsoft.com/office/drawing/2014/main" id="{AD59A8FB-6A10-4D21-AFBD-AFE585FA7E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524000"/>
            <a:ext cx="42291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Ista tehnologija </a:t>
            </a:r>
          </a:p>
          <a:p>
            <a:pPr eaLnBrk="1" hangingPunct="1">
              <a:defRPr/>
            </a:pPr>
            <a:r>
              <a:rPr lang="sr-Latn-CS"/>
              <a:t>cene faktora nisu iste</a:t>
            </a:r>
          </a:p>
          <a:p>
            <a:pPr eaLnBrk="1" hangingPunct="1">
              <a:defRPr/>
            </a:pPr>
            <a:r>
              <a:rPr lang="sr-Latn-CS"/>
              <a:t>Ravnoteža nije u istoj tački!!!</a:t>
            </a:r>
            <a:endParaRPr lang="en-US"/>
          </a:p>
        </p:txBody>
      </p:sp>
      <p:sp>
        <p:nvSpPr>
          <p:cNvPr id="300036" name="Rectangle 4">
            <a:extLst>
              <a:ext uri="{FF2B5EF4-FFF2-40B4-BE49-F238E27FC236}">
                <a16:creationId xmlns:a16="http://schemas.microsoft.com/office/drawing/2014/main" id="{011F5B3A-3C4F-4585-B22F-F6D9EEF60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72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sr-Latn-CS" sz="4400" b="1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Pretpostavka 2</a:t>
            </a:r>
            <a:endParaRPr lang="en-US" sz="4400" b="1" u="non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220" name="Rectangle 8">
            <a:extLst>
              <a:ext uri="{FF2B5EF4-FFF2-40B4-BE49-F238E27FC236}">
                <a16:creationId xmlns:a16="http://schemas.microsoft.com/office/drawing/2014/main" id="{75ECCC80-7002-4437-BCA5-7F881336A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4419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en-US" u="none" dirty="0" err="1"/>
              <a:t>obe</a:t>
            </a:r>
            <a:r>
              <a:rPr lang="en-US" altLang="en-US" u="none" dirty="0"/>
              <a:t> </a:t>
            </a:r>
            <a:r>
              <a:rPr lang="en-US" altLang="en-US" u="none" dirty="0" err="1"/>
              <a:t>zemlje</a:t>
            </a:r>
            <a:r>
              <a:rPr lang="en-US" altLang="en-US" u="none" dirty="0"/>
              <a:t> </a:t>
            </a:r>
            <a:r>
              <a:rPr lang="en-US" altLang="en-US" u="none" dirty="0" err="1"/>
              <a:t>koriste</a:t>
            </a:r>
            <a:r>
              <a:rPr lang="en-US" altLang="en-US" u="none" dirty="0"/>
              <a:t> </a:t>
            </a:r>
            <a:r>
              <a:rPr lang="en-US" altLang="en-US" i="1" u="none" dirty="0" err="1"/>
              <a:t>istu</a:t>
            </a:r>
            <a:r>
              <a:rPr lang="en-US" altLang="en-US" i="1" u="none" dirty="0"/>
              <a:t> </a:t>
            </a:r>
            <a:r>
              <a:rPr lang="en-US" altLang="en-US" i="1" u="none" dirty="0" err="1"/>
              <a:t>tehnologiju</a:t>
            </a:r>
            <a:endParaRPr lang="sr-Latn-RS" altLang="en-US" i="1" u="none" dirty="0"/>
          </a:p>
          <a:p>
            <a:pPr algn="l"/>
            <a:endParaRPr lang="sr-Latn-RS" altLang="en-US" i="1" u="none" dirty="0"/>
          </a:p>
          <a:p>
            <a:pPr algn="l"/>
            <a:endParaRPr lang="sr-Latn-RS" altLang="en-US" i="1" u="none" dirty="0"/>
          </a:p>
          <a:p>
            <a:pPr algn="l"/>
            <a:r>
              <a:rPr lang="en-US" altLang="en-US" u="none" dirty="0"/>
              <a:t> </a:t>
            </a:r>
            <a:r>
              <a:rPr lang="en-US" altLang="en-US" u="none" dirty="0" err="1"/>
              <a:t>znači</a:t>
            </a:r>
            <a:r>
              <a:rPr lang="en-US" altLang="en-US" u="none" dirty="0"/>
              <a:t> da </a:t>
            </a:r>
            <a:r>
              <a:rPr lang="en-US" altLang="en-US" u="none" dirty="0" err="1"/>
              <a:t>obe</a:t>
            </a:r>
            <a:r>
              <a:rPr lang="en-US" altLang="en-US" u="none" dirty="0"/>
              <a:t> </a:t>
            </a:r>
            <a:r>
              <a:rPr lang="en-US" altLang="en-US" u="none" dirty="0" err="1"/>
              <a:t>zemlje</a:t>
            </a:r>
            <a:r>
              <a:rPr lang="sr-Latn-CS" altLang="en-US" u="none" dirty="0"/>
              <a:t> </a:t>
            </a:r>
            <a:r>
              <a:rPr lang="en-US" altLang="en-US" u="none" dirty="0" err="1"/>
              <a:t>imaju</a:t>
            </a:r>
            <a:r>
              <a:rPr lang="en-US" altLang="en-US" u="none" dirty="0"/>
              <a:t> </a:t>
            </a:r>
            <a:r>
              <a:rPr lang="en-US" altLang="en-US" u="none" dirty="0" err="1"/>
              <a:t>pristup</a:t>
            </a:r>
            <a:r>
              <a:rPr lang="en-US" altLang="en-US" u="none" dirty="0"/>
              <a:t> </a:t>
            </a:r>
            <a:r>
              <a:rPr lang="en-US" altLang="en-US" u="none" dirty="0" err="1"/>
              <a:t>istim</a:t>
            </a:r>
            <a:r>
              <a:rPr lang="en-US" altLang="en-US" u="none" dirty="0"/>
              <a:t> </a:t>
            </a:r>
            <a:r>
              <a:rPr lang="en-US" altLang="en-US" u="none" dirty="0" err="1"/>
              <a:t>proizvodnim</a:t>
            </a:r>
            <a:r>
              <a:rPr lang="en-US" altLang="en-US" u="none" dirty="0"/>
              <a:t> </a:t>
            </a:r>
            <a:r>
              <a:rPr lang="en-US" altLang="en-US" u="none" dirty="0" err="1"/>
              <a:t>tehnikama</a:t>
            </a:r>
            <a:endParaRPr lang="sr-Latn-CS" altLang="en-US" u="none" dirty="0"/>
          </a:p>
          <a:p>
            <a:pPr algn="l"/>
            <a:endParaRPr lang="sr-Latn-CS" altLang="en-US" u="none" dirty="0"/>
          </a:p>
          <a:p>
            <a:pPr algn="l"/>
            <a:endParaRPr lang="sr-Latn-CS" altLang="en-US" u="none" dirty="0"/>
          </a:p>
          <a:p>
            <a:pPr algn="l"/>
            <a:r>
              <a:rPr lang="en-US" altLang="en-US" u="none" dirty="0" err="1"/>
              <a:t>Pošto</a:t>
            </a:r>
            <a:r>
              <a:rPr lang="en-US" altLang="en-US" u="none" dirty="0"/>
              <a:t> se </a:t>
            </a:r>
            <a:r>
              <a:rPr lang="en-US" altLang="en-US" u="none" dirty="0" err="1"/>
              <a:t>cene</a:t>
            </a:r>
            <a:r>
              <a:rPr lang="en-US" altLang="en-US" u="none" dirty="0"/>
              <a:t> </a:t>
            </a:r>
            <a:r>
              <a:rPr lang="en-US" altLang="en-US" u="none" dirty="0" err="1"/>
              <a:t>faktora</a:t>
            </a:r>
            <a:r>
              <a:rPr lang="en-US" altLang="en-US" u="none" dirty="0"/>
              <a:t> </a:t>
            </a:r>
            <a:r>
              <a:rPr lang="en-US" altLang="en-US" u="none" dirty="0" err="1"/>
              <a:t>po</a:t>
            </a:r>
            <a:r>
              <a:rPr lang="en-US" altLang="en-US" u="none" dirty="0"/>
              <a:t> </a:t>
            </a:r>
            <a:r>
              <a:rPr lang="en-US" altLang="en-US" u="none" dirty="0" err="1"/>
              <a:t>pravilu</a:t>
            </a:r>
            <a:endParaRPr lang="en-US" altLang="en-US" u="none" dirty="0"/>
          </a:p>
          <a:p>
            <a:pPr algn="l"/>
            <a:r>
              <a:rPr lang="en-US" altLang="en-US" u="none" dirty="0" err="1"/>
              <a:t>razlikuju</a:t>
            </a:r>
            <a:r>
              <a:rPr lang="en-US" altLang="en-US" u="none" dirty="0"/>
              <a:t>, </a:t>
            </a:r>
            <a:r>
              <a:rPr lang="en-US" altLang="en-US" u="none" dirty="0" err="1"/>
              <a:t>proizvođači</a:t>
            </a:r>
            <a:r>
              <a:rPr lang="en-US" altLang="en-US" u="none" dirty="0"/>
              <a:t> u </a:t>
            </a:r>
            <a:r>
              <a:rPr lang="en-US" altLang="en-US" u="none" dirty="0" err="1"/>
              <a:t>svakoj</a:t>
            </a:r>
            <a:r>
              <a:rPr lang="sr-Latn-CS" altLang="en-US" u="none" dirty="0"/>
              <a:t> </a:t>
            </a:r>
            <a:r>
              <a:rPr lang="en-US" altLang="en-US" u="none" dirty="0" err="1"/>
              <a:t>zemlji</a:t>
            </a:r>
            <a:r>
              <a:rPr lang="en-US" altLang="en-US" u="none" dirty="0"/>
              <a:t> </a:t>
            </a:r>
            <a:r>
              <a:rPr lang="en-US" altLang="en-US" b="1" dirty="0" err="1"/>
              <a:t>više</a:t>
            </a:r>
            <a:r>
              <a:rPr lang="sr-Latn-RS" altLang="en-US" b="1" dirty="0"/>
              <a:t> </a:t>
            </a:r>
            <a:r>
              <a:rPr lang="en-US" altLang="en-US" b="1" dirty="0" err="1"/>
              <a:t>koriste</a:t>
            </a:r>
            <a:r>
              <a:rPr lang="en-US" altLang="en-US" b="1" dirty="0"/>
              <a:t> </a:t>
            </a:r>
            <a:r>
              <a:rPr lang="sr-Latn-RS" altLang="en-US" b="1" dirty="0"/>
              <a:t>svoj </a:t>
            </a:r>
            <a:r>
              <a:rPr lang="en-US" altLang="en-US" b="1" dirty="0" err="1"/>
              <a:t>relativno</a:t>
            </a:r>
            <a:r>
              <a:rPr lang="sr-Latn-CS" altLang="en-US" b="1" dirty="0"/>
              <a:t> </a:t>
            </a:r>
            <a:r>
              <a:rPr lang="en-US" altLang="en-US" b="1" dirty="0" err="1"/>
              <a:t>jeftinij</a:t>
            </a:r>
            <a:r>
              <a:rPr lang="sr-Latn-RS" altLang="en-US" b="1" dirty="0"/>
              <a:t>i </a:t>
            </a:r>
            <a:r>
              <a:rPr lang="en-US" altLang="en-US" b="1" dirty="0" err="1"/>
              <a:t>faktor</a:t>
            </a:r>
            <a:endParaRPr lang="en-US" altLang="en-US" u="none" dirty="0"/>
          </a:p>
        </p:txBody>
      </p:sp>
      <p:pic>
        <p:nvPicPr>
          <p:cNvPr id="9221" name="Picture 13">
            <a:extLst>
              <a:ext uri="{FF2B5EF4-FFF2-40B4-BE49-F238E27FC236}">
                <a16:creationId xmlns:a16="http://schemas.microsoft.com/office/drawing/2014/main" id="{A28FCD46-72B2-4BDC-A67E-37EC45B3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191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BF74262-B019-4A47-BFF1-9395F66B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57400"/>
            <a:ext cx="7696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en-US" b="1" u="none"/>
              <a:t>za objašnjavanje</a:t>
            </a:r>
            <a:r>
              <a:rPr lang="sr-Latn-CS" altLang="en-US" b="1" u="none"/>
              <a:t> razmene </a:t>
            </a:r>
            <a:r>
              <a:rPr lang="en-US" altLang="en-US" b="1" u="none"/>
              <a:t>između razvijenih zemalja i zemalja u razvoju (često nazivana trgovinom</a:t>
            </a:r>
            <a:r>
              <a:rPr lang="sr-Latn-CS" altLang="en-US" b="1" u="none"/>
              <a:t> </a:t>
            </a:r>
            <a:r>
              <a:rPr lang="en-US" altLang="en-US" b="1" u="none"/>
              <a:t>Sever–Jug) </a:t>
            </a:r>
            <a:endParaRPr lang="sr-Latn-CS" altLang="en-US" b="1" u="none"/>
          </a:p>
          <a:p>
            <a:pPr algn="just">
              <a:buFontTx/>
              <a:buChar char="•"/>
            </a:pPr>
            <a:endParaRPr lang="sr-Latn-CS" altLang="en-US" b="1" u="none"/>
          </a:p>
          <a:p>
            <a:pPr algn="just">
              <a:buFontTx/>
              <a:buChar char="•"/>
            </a:pPr>
            <a:r>
              <a:rPr lang="sr-Latn-CS" altLang="en-US" u="none"/>
              <a:t> ali sa </a:t>
            </a:r>
            <a:r>
              <a:rPr lang="en-US" altLang="en-US" u="none"/>
              <a:t>ograničenim ili suženim verzijama H–O modela za mnogo veći obim trgovine</a:t>
            </a:r>
            <a:r>
              <a:rPr lang="sr-Latn-CS" altLang="en-US" u="none"/>
              <a:t> </a:t>
            </a:r>
            <a:r>
              <a:rPr lang="en-US" altLang="en-US" u="none"/>
              <a:t>Između razvijenih zemalja (tj., za trgovinu Sever–Sever) </a:t>
            </a:r>
            <a:endParaRPr lang="sr-Latn-CS" altLang="en-US" u="none"/>
          </a:p>
          <a:p>
            <a:pPr algn="just">
              <a:buFontTx/>
              <a:buChar char="•"/>
            </a:pPr>
            <a:endParaRPr lang="sr-Latn-CS" altLang="en-US" u="none"/>
          </a:p>
          <a:p>
            <a:pPr lvl="2" algn="just">
              <a:buFontTx/>
              <a:buChar char="•"/>
            </a:pPr>
            <a:endParaRPr lang="sr-Latn-CS" altLang="en-US" u="none"/>
          </a:p>
          <a:p>
            <a:pPr lvl="1" algn="just">
              <a:buFontTx/>
              <a:buChar char="•"/>
            </a:pPr>
            <a:r>
              <a:rPr lang="en-US" altLang="en-US" u="none"/>
              <a:t>Međutim, neko bi kazao da nije mnogo toga ostalo od originalnog H–O</a:t>
            </a:r>
            <a:r>
              <a:rPr lang="sr-Latn-CS" altLang="en-US" u="none"/>
              <a:t> </a:t>
            </a:r>
            <a:r>
              <a:rPr lang="en-US" altLang="en-US" u="none"/>
              <a:t>modela</a:t>
            </a:r>
            <a:r>
              <a:rPr lang="sr-Latn-CS" altLang="en-US" u="none"/>
              <a:t>...</a:t>
            </a:r>
            <a:endParaRPr lang="en-US" altLang="en-US" u="none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8F944ED-D4C5-47DF-87F5-EE2A86C90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43800" cy="1431925"/>
          </a:xfrm>
        </p:spPr>
        <p:txBody>
          <a:bodyPr/>
          <a:lstStyle/>
          <a:p>
            <a:pPr eaLnBrk="1" hangingPunct="1"/>
            <a:r>
              <a:rPr lang="en-US" altLang="en-US" sz="4000" b="0">
                <a:solidFill>
                  <a:schemeClr val="tx1"/>
                </a:solidFill>
                <a:effectLst/>
              </a:rPr>
              <a:t>Prema tome, izgleda da možemo zadržati tradicionalni H–O model</a:t>
            </a:r>
          </a:p>
        </p:txBody>
      </p:sp>
    </p:spTree>
    <p:extLst>
      <p:ext uri="{BB962C8B-B14F-4D97-AF65-F5344CB8AC3E}">
        <p14:creationId xmlns:p14="http://schemas.microsoft.com/office/powerpoint/2010/main" val="3756289545"/>
      </p:ext>
    </p:extLst>
  </p:cSld>
  <p:clrMapOvr>
    <a:masterClrMapping/>
  </p:clrMapOvr>
  <p:transition advClick="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BA1FF-CC3D-48E4-8050-E102DBDD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Reverzibilnost</a:t>
            </a:r>
            <a:r>
              <a:rPr lang="en-US" dirty="0"/>
              <a:t> </a:t>
            </a:r>
            <a:r>
              <a:rPr lang="en-US" dirty="0" err="1"/>
              <a:t>faktorske</a:t>
            </a:r>
            <a:r>
              <a:rPr lang="en-US" dirty="0"/>
              <a:t> </a:t>
            </a:r>
            <a:r>
              <a:rPr lang="en-US" dirty="0" err="1"/>
              <a:t>intenzivnosti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803B6-9B80-4ED1-B9FA-18E5C7F01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/>
              <a:t>odnosi</a:t>
            </a:r>
            <a:r>
              <a:rPr lang="en-US" b="1" dirty="0"/>
              <a:t> se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situaciju</a:t>
            </a:r>
            <a:r>
              <a:rPr lang="en-US" b="1" dirty="0"/>
              <a:t> u </a:t>
            </a:r>
            <a:r>
              <a:rPr lang="en-US" b="1" dirty="0" err="1"/>
              <a:t>kojoj</a:t>
            </a:r>
            <a:r>
              <a:rPr lang="en-US" b="1" dirty="0"/>
              <a:t> je </a:t>
            </a:r>
            <a:r>
              <a:rPr lang="en-US" b="1" dirty="0" err="1"/>
              <a:t>jedan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endParaRPr lang="en-US" b="1" dirty="0"/>
          </a:p>
          <a:p>
            <a:pPr>
              <a:defRPr/>
            </a:pPr>
            <a:r>
              <a:rPr lang="en-US" i="1" dirty="0"/>
              <a:t>R – </a:t>
            </a:r>
            <a:r>
              <a:rPr lang="en-US" i="1" dirty="0" err="1"/>
              <a:t>intenzivan</a:t>
            </a:r>
            <a:r>
              <a:rPr lang="en-US" i="1" dirty="0"/>
              <a:t> </a:t>
            </a:r>
            <a:r>
              <a:rPr lang="en-US" i="1" dirty="0" err="1"/>
              <a:t>proizvod</a:t>
            </a:r>
            <a:r>
              <a:rPr lang="en-US" i="1" dirty="0"/>
              <a:t> u R – </a:t>
            </a:r>
            <a:r>
              <a:rPr lang="en-US" i="1" dirty="0" err="1"/>
              <a:t>obilnoj</a:t>
            </a:r>
            <a:r>
              <a:rPr lang="en-US" i="1" dirty="0"/>
              <a:t> </a:t>
            </a:r>
            <a:r>
              <a:rPr lang="en-US" i="1" dirty="0" err="1"/>
              <a:t>zemlji</a:t>
            </a:r>
            <a:r>
              <a:rPr lang="en-US" i="1" dirty="0"/>
              <a:t> a K – </a:t>
            </a:r>
            <a:r>
              <a:rPr lang="en-US" i="1" dirty="0" err="1"/>
              <a:t>intenzivan</a:t>
            </a:r>
            <a:r>
              <a:rPr lang="en-US" i="1" dirty="0"/>
              <a:t> </a:t>
            </a:r>
            <a:r>
              <a:rPr lang="en-US" i="1" dirty="0" err="1"/>
              <a:t>proizvod</a:t>
            </a:r>
            <a:r>
              <a:rPr lang="en-US" i="1" dirty="0"/>
              <a:t> u K –</a:t>
            </a:r>
          </a:p>
          <a:p>
            <a:pPr>
              <a:defRPr/>
            </a:pPr>
            <a:r>
              <a:rPr lang="en-US" dirty="0" err="1"/>
              <a:t>obilnoj</a:t>
            </a:r>
            <a:r>
              <a:rPr lang="en-US" dirty="0"/>
              <a:t> </a:t>
            </a:r>
            <a:r>
              <a:rPr lang="en-US" dirty="0" err="1"/>
              <a:t>zemlji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67895"/>
      </p:ext>
    </p:extLst>
  </p:cSld>
  <p:clrMapOvr>
    <a:masterClrMapping/>
  </p:clrMapOvr>
  <p:transition advClick="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B38A99-970A-4892-8DF8-AFADFDDF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6A0549C0-A1D2-450A-94FD-C39CCF1D9C7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E76411-E9C3-4450-82F7-47F4D79AA9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err="1"/>
              <a:t>Za</a:t>
            </a:r>
            <a:r>
              <a:rPr lang="en-US" sz="2400" b="1" dirty="0"/>
              <a:t> </a:t>
            </a:r>
            <a:r>
              <a:rPr lang="en-US" sz="2400" b="1" i="1" dirty="0"/>
              <a:t>w/r = 1</a:t>
            </a:r>
            <a:r>
              <a:rPr lang="sr-Latn-RS" sz="2400" b="1" i="1" dirty="0"/>
              <a:t>/2</a:t>
            </a:r>
            <a:r>
              <a:rPr lang="en-US" sz="2400" b="1" i="1" dirty="0"/>
              <a:t>,</a:t>
            </a:r>
            <a:endParaRPr lang="sr-Latn-RS" sz="2400" b="1" i="1" dirty="0"/>
          </a:p>
          <a:p>
            <a:pPr>
              <a:defRPr/>
            </a:pPr>
            <a:r>
              <a:rPr lang="en-US" sz="2400" b="1" i="1" dirty="0"/>
              <a:t> X se </a:t>
            </a:r>
            <a:r>
              <a:rPr lang="en-US" sz="2400" b="1" i="1" dirty="0" err="1"/>
              <a:t>proizvodi</a:t>
            </a:r>
            <a:r>
              <a:rPr lang="en-US" sz="2400" b="1" i="1" dirty="0"/>
              <a:t> u A</a:t>
            </a:r>
            <a:endParaRPr lang="sr-Latn-RS" sz="2400" b="1" i="1" dirty="0"/>
          </a:p>
          <a:p>
            <a:pPr>
              <a:defRPr/>
            </a:pPr>
            <a:r>
              <a:rPr lang="en-US" sz="2400" b="1" i="1" dirty="0"/>
              <a:t>a </a:t>
            </a:r>
            <a:r>
              <a:rPr lang="en-US" sz="2400" i="1" dirty="0"/>
              <a:t>Y  u </a:t>
            </a:r>
            <a:r>
              <a:rPr lang="en-US" sz="2400" i="1" dirty="0" err="1"/>
              <a:t>tački</a:t>
            </a:r>
            <a:r>
              <a:rPr lang="en-US" sz="2400" i="1" dirty="0"/>
              <a:t> </a:t>
            </a:r>
            <a:r>
              <a:rPr lang="sr-Latn-RS" sz="2400" i="1" dirty="0"/>
              <a:t>D</a:t>
            </a:r>
            <a:endParaRPr lang="en-US" sz="2400" i="1" dirty="0"/>
          </a:p>
          <a:p>
            <a:pPr>
              <a:defRPr/>
            </a:pPr>
            <a:r>
              <a:rPr lang="en-US" sz="2400" i="1" dirty="0" err="1"/>
              <a:t>proizvod</a:t>
            </a:r>
            <a:r>
              <a:rPr lang="en-US" sz="2400" i="1" dirty="0"/>
              <a:t> X je R – </a:t>
            </a:r>
            <a:r>
              <a:rPr lang="en-US" sz="2400" i="1" dirty="0" err="1"/>
              <a:t>intenzivan</a:t>
            </a:r>
            <a:r>
              <a:rPr lang="en-US" sz="2400" i="1" dirty="0"/>
              <a:t> </a:t>
            </a:r>
          </a:p>
          <a:p>
            <a:pPr>
              <a:defRPr/>
            </a:pPr>
            <a:endParaRPr lang="en-US" sz="2400" i="1" dirty="0"/>
          </a:p>
          <a:p>
            <a:pPr>
              <a:defRPr/>
            </a:pPr>
            <a:r>
              <a:rPr lang="en-US" sz="2400" i="1" dirty="0"/>
              <a:t>X je R – </a:t>
            </a:r>
            <a:r>
              <a:rPr lang="en-US" sz="2400" i="1" dirty="0" err="1"/>
              <a:t>intenzivan</a:t>
            </a:r>
            <a:endParaRPr lang="en-US" sz="2400" i="1" dirty="0"/>
          </a:p>
          <a:p>
            <a:pPr>
              <a:defRPr/>
            </a:pPr>
            <a:r>
              <a:rPr lang="pl-PL" sz="2400" dirty="0"/>
              <a:t>proizvod za </a:t>
            </a:r>
            <a:r>
              <a:rPr lang="pl-PL" sz="2400" i="1" dirty="0"/>
              <a:t>w/r = ½, a K – intenzivan proizvod za w/r = 2</a:t>
            </a:r>
            <a:r>
              <a:rPr lang="en-US" sz="2400" dirty="0"/>
              <a:t>.</a:t>
            </a:r>
          </a:p>
        </p:txBody>
      </p:sp>
      <p:cxnSp>
        <p:nvCxnSpPr>
          <p:cNvPr id="53253" name="Straight Arrow Connector 9">
            <a:extLst>
              <a:ext uri="{FF2B5EF4-FFF2-40B4-BE49-F238E27FC236}">
                <a16:creationId xmlns:a16="http://schemas.microsoft.com/office/drawing/2014/main" id="{6AA842D4-E4FC-41D1-B80E-11AB3B08A6C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33800" y="2209800"/>
            <a:ext cx="1752600" cy="2971800"/>
          </a:xfrm>
          <a:prstGeom prst="straightConnector1">
            <a:avLst/>
          </a:prstGeom>
          <a:noFill/>
          <a:ln w="952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4" name="Straight Arrow Connector 10">
            <a:extLst>
              <a:ext uri="{FF2B5EF4-FFF2-40B4-BE49-F238E27FC236}">
                <a16:creationId xmlns:a16="http://schemas.microsoft.com/office/drawing/2014/main" id="{A7901CBD-D901-4AC4-90C9-32B5E8188E4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200400" y="5638800"/>
            <a:ext cx="2057400" cy="304800"/>
          </a:xfrm>
          <a:prstGeom prst="straightConnector1">
            <a:avLst/>
          </a:prstGeom>
          <a:noFill/>
          <a:ln w="952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5" name="Oval 13">
            <a:extLst>
              <a:ext uri="{FF2B5EF4-FFF2-40B4-BE49-F238E27FC236}">
                <a16:creationId xmlns:a16="http://schemas.microsoft.com/office/drawing/2014/main" id="{4CB47B97-724B-43F1-B01F-0B14B5D8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65088"/>
            <a:ext cx="228600" cy="228600"/>
          </a:xfrm>
          <a:prstGeom prst="ellipse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56" name="Oval 14">
            <a:extLst>
              <a:ext uri="{FF2B5EF4-FFF2-40B4-BE49-F238E27FC236}">
                <a16:creationId xmlns:a16="http://schemas.microsoft.com/office/drawing/2014/main" id="{5A9AC97D-CE98-4CB7-8EA2-01AC258BA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228600" cy="228600"/>
          </a:xfrm>
          <a:prstGeom prst="ellipse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159524"/>
      </p:ext>
    </p:extLst>
  </p:cSld>
  <p:clrMapOvr>
    <a:masterClrMapping/>
  </p:clrMapOvr>
  <p:transition advClick="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F34E9-B946-494F-8F81-5A695B56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dirty="0"/>
              <a:t>objasnite na koji </a:t>
            </a:r>
            <a:r>
              <a:rPr lang="en-US" sz="3200" dirty="0" err="1"/>
              <a:t>način</a:t>
            </a:r>
            <a:r>
              <a:rPr lang="en-US" sz="3200" dirty="0"/>
              <a:t> </a:t>
            </a:r>
            <a:r>
              <a:rPr lang="en-US" sz="3200" dirty="0" err="1"/>
              <a:t>dolazi</a:t>
            </a:r>
            <a:r>
              <a:rPr lang="en-US" sz="3200" dirty="0"/>
              <a:t> do </a:t>
            </a:r>
            <a:r>
              <a:rPr lang="en-US" sz="3200" dirty="0" err="1"/>
              <a:t>faktorske</a:t>
            </a:r>
            <a:r>
              <a:rPr lang="en-US" sz="3200" dirty="0"/>
              <a:t> </a:t>
            </a:r>
            <a:r>
              <a:rPr lang="en-US" sz="3200" dirty="0" err="1"/>
              <a:t>reverzibilnosti</a:t>
            </a:r>
            <a:endParaRPr lang="en-US" sz="3200" dirty="0"/>
          </a:p>
        </p:txBody>
      </p:sp>
      <p:pic>
        <p:nvPicPr>
          <p:cNvPr id="96258" name="Picture 2">
            <a:extLst>
              <a:ext uri="{FF2B5EF4-FFF2-40B4-BE49-F238E27FC236}">
                <a16:creationId xmlns:a16="http://schemas.microsoft.com/office/drawing/2014/main" id="{69984AEE-003F-4276-A723-D0785BBD2D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8520" r="28519" b="59259"/>
          <a:stretch>
            <a:fillRect/>
          </a:stretch>
        </p:blipFill>
        <p:spPr>
          <a:xfrm>
            <a:off x="3200400" y="2590800"/>
            <a:ext cx="5334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BF485F-5831-4DA3-84F8-82E0F0FB2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76600"/>
            <a:ext cx="15240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u="none">
                <a:solidFill>
                  <a:schemeClr val="bg1"/>
                </a:solidFill>
              </a:rPr>
              <a:t>Zemlja 1</a:t>
            </a:r>
            <a:endParaRPr lang="en-US" altLang="en-US" u="none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38FBB-7C34-4AE3-BC59-B337BFB5F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40088"/>
            <a:ext cx="114300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sr-Latn-CS" altLang="en-US" u="none">
                <a:solidFill>
                  <a:schemeClr val="bg1"/>
                </a:solidFill>
              </a:rPr>
              <a:t>Zemlja 2</a:t>
            </a:r>
            <a:endParaRPr lang="en-US" altLang="en-US" u="none">
              <a:solidFill>
                <a:schemeClr val="bg1"/>
              </a:solidFill>
            </a:endParaRPr>
          </a:p>
        </p:txBody>
      </p:sp>
      <p:sp>
        <p:nvSpPr>
          <p:cNvPr id="58374" name="Rectangle 3">
            <a:extLst>
              <a:ext uri="{FF2B5EF4-FFF2-40B4-BE49-F238E27FC236}">
                <a16:creationId xmlns:a16="http://schemas.microsoft.com/office/drawing/2014/main" id="{FE9E570A-8DD6-45C5-A43A-C8D605F93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0292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sr-Latn-CS" altLang="en-US" sz="1200" u="none">
                <a:cs typeface="Times New Roman" panose="02020603050405020304" pitchFamily="18" charset="0"/>
              </a:rPr>
              <a:t>JEDNO DOBRO JE </a:t>
            </a:r>
            <a:r>
              <a:rPr lang="en-US" altLang="en-US" sz="1200" u="none">
                <a:cs typeface="Times New Roman" panose="02020603050405020304" pitchFamily="18" charset="0"/>
              </a:rPr>
              <a:t>L-</a:t>
            </a:r>
            <a:r>
              <a:rPr lang="sr-Latn-CS" altLang="en-US" sz="1200" u="none">
                <a:cs typeface="Times New Roman" panose="02020603050405020304" pitchFamily="18" charset="0"/>
              </a:rPr>
              <a:t>INTENZIVNO U JEDNOJ ZEMLJI I </a:t>
            </a:r>
            <a:r>
              <a:rPr lang="en-US" altLang="en-US" sz="1200" u="none">
                <a:cs typeface="Times New Roman" panose="02020603050405020304" pitchFamily="18" charset="0"/>
              </a:rPr>
              <a:t>K-</a:t>
            </a:r>
            <a:r>
              <a:rPr lang="sr-Latn-CS" altLang="en-US" sz="1200" u="none">
                <a:cs typeface="Times New Roman" panose="02020603050405020304" pitchFamily="18" charset="0"/>
              </a:rPr>
              <a:t>INTENZIVNO U DRUGOJ, </a:t>
            </a:r>
          </a:p>
          <a:p>
            <a:pPr algn="just"/>
            <a:r>
              <a:rPr lang="sr-Latn-CS" altLang="en-US" sz="1200" u="none">
                <a:cs typeface="Times New Roman" panose="02020603050405020304" pitchFamily="18" charset="0"/>
              </a:rPr>
              <a:t>ONDA OBE ZEMLJE IZVOZE ISTO DOBRO</a:t>
            </a:r>
            <a:endParaRPr lang="en-US" altLang="en-US" u="none"/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C7CF4896-7606-4F53-9EC5-CD66B97ECB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53200" y="3048000"/>
            <a:ext cx="381000" cy="228600"/>
          </a:xfrm>
          <a:prstGeom prst="curvedConnector3">
            <a:avLst>
              <a:gd name="adj1" fmla="val 170000"/>
            </a:avLst>
          </a:prstGeom>
          <a:noFill/>
          <a:ln w="508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395945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16D0-C82E-4F1D-B127-E6B9AA6B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vi-VN" sz="2800" dirty="0"/>
              <a:t>Objasnite zbog čega, uz postojanje reverzibilnosti</a:t>
            </a:r>
            <a:r>
              <a:rPr lang="sr-Latn-CS" sz="2800" dirty="0"/>
              <a:t> </a:t>
            </a:r>
            <a:r>
              <a:rPr lang="vi-VN" sz="2800" dirty="0"/>
              <a:t>faktorske intenzivnosti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9A5CD-C62E-41AC-AC23-752A72083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vi-VN" dirty="0"/>
              <a:t>međunarodne razlike</a:t>
            </a:r>
            <a:r>
              <a:rPr lang="sr-Latn-CS" dirty="0"/>
              <a:t> </a:t>
            </a:r>
            <a:r>
              <a:rPr lang="vi-VN" dirty="0"/>
              <a:t>u ceni kapitala</a:t>
            </a:r>
            <a:r>
              <a:rPr lang="sr-Latn-CS" dirty="0"/>
              <a:t> </a:t>
            </a:r>
            <a:r>
              <a:rPr lang="vi-VN" dirty="0"/>
              <a:t>mogu da opadaju, rastu ili</a:t>
            </a:r>
            <a:r>
              <a:rPr lang="sr-Latn-CS" dirty="0"/>
              <a:t> </a:t>
            </a:r>
            <a:r>
              <a:rPr lang="vi-VN" dirty="0"/>
              <a:t>da ostanu nepromenjene u uslovima postojanja</a:t>
            </a:r>
            <a:r>
              <a:rPr lang="sr-Latn-CS" dirty="0"/>
              <a:t> </a:t>
            </a:r>
            <a:r>
              <a:rPr lang="vi-VN" dirty="0"/>
              <a:t>međunarodne trgovine.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86866"/>
      </p:ext>
    </p:extLst>
  </p:cSld>
  <p:clrMapOvr>
    <a:masterClrMapping/>
  </p:clrMapOvr>
  <p:transition advClick="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9C07-7E4D-41C2-9CC9-C69C12B6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vi-VN" sz="2000" dirty="0"/>
              <a:t>međunarodne razlike</a:t>
            </a:r>
            <a:r>
              <a:rPr lang="sr-Latn-CS" sz="2000" dirty="0"/>
              <a:t> </a:t>
            </a:r>
            <a:r>
              <a:rPr lang="vi-VN" sz="2000" dirty="0"/>
              <a:t>u ceni kapitala</a:t>
            </a:r>
            <a:r>
              <a:rPr lang="sr-Latn-CS" sz="2000" dirty="0"/>
              <a:t> </a:t>
            </a:r>
            <a:r>
              <a:rPr lang="vi-VN" sz="2000" dirty="0"/>
              <a:t>mogu da opadaju, rastu ili</a:t>
            </a:r>
            <a:r>
              <a:rPr lang="sr-Latn-CS" sz="2000" dirty="0"/>
              <a:t> </a:t>
            </a:r>
            <a:r>
              <a:rPr lang="vi-VN" sz="2000" dirty="0"/>
              <a:t>da ostanu nepromenjene</a:t>
            </a:r>
            <a:r>
              <a:rPr lang="sr-Latn-CS" sz="2000" dirty="0"/>
              <a:t> ... 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2F91E-AC1F-4C7B-822D-1F0C862CE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H-O model </a:t>
            </a:r>
            <a:r>
              <a:rPr lang="sr-Latn-CS" sz="1800" dirty="0"/>
              <a:t>onda nalaže da obe zemlje izvoze isti proizvod. </a:t>
            </a:r>
          </a:p>
          <a:p>
            <a:pPr>
              <a:defRPr/>
            </a:pPr>
            <a:r>
              <a:rPr lang="sr-Latn-CS" sz="1800" dirty="0"/>
              <a:t>Pošto je to nemoguće, obe zemlje će izvoziti proizvod koji je intenzivan po istom faktoru. </a:t>
            </a:r>
            <a:r>
              <a:rPr lang="en-US" sz="1800" dirty="0"/>
              <a:t> </a:t>
            </a:r>
            <a:endParaRPr lang="sr-Latn-R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       	</a:t>
            </a:r>
            <a:r>
              <a:rPr lang="sr-Latn-CS" sz="1800" dirty="0"/>
              <a:t>Ako je u pitanju </a:t>
            </a:r>
            <a:r>
              <a:rPr lang="en-US" sz="1800" dirty="0"/>
              <a:t>K-</a:t>
            </a:r>
            <a:r>
              <a:rPr lang="en-US" sz="1800" dirty="0" err="1"/>
              <a:t>inten</a:t>
            </a:r>
            <a:r>
              <a:rPr lang="sr-Latn-CS" sz="1800" dirty="0"/>
              <a:t>zivno dobro, tražnja za K će rasti u obe zemlje. </a:t>
            </a:r>
          </a:p>
          <a:p>
            <a:pPr>
              <a:defRPr/>
            </a:pPr>
            <a:endParaRPr lang="sr-Latn-CS" sz="1800" dirty="0"/>
          </a:p>
          <a:p>
            <a:pPr>
              <a:defRPr/>
            </a:pPr>
            <a:r>
              <a:rPr lang="sr-Latn-CS" sz="1800" dirty="0"/>
              <a:t>Ako je u pitanju R</a:t>
            </a:r>
            <a:r>
              <a:rPr lang="en-US" sz="1800" dirty="0"/>
              <a:t>-</a:t>
            </a:r>
            <a:r>
              <a:rPr lang="en-US" sz="1800" dirty="0" err="1"/>
              <a:t>inten</a:t>
            </a:r>
            <a:r>
              <a:rPr lang="sr-Latn-CS" sz="1800" dirty="0"/>
              <a:t>zivno dobro, tražnja za K će padati u obe zemlje. </a:t>
            </a:r>
          </a:p>
          <a:p>
            <a:pPr>
              <a:defRPr/>
            </a:pPr>
            <a:r>
              <a:rPr lang="sr-Latn-CS" sz="1800" dirty="0"/>
              <a:t>Tako će cena K ili rasti ili padati u obe zemlje </a:t>
            </a:r>
          </a:p>
          <a:p>
            <a:pPr>
              <a:defRPr/>
            </a:pPr>
            <a:endParaRPr lang="sr-Latn-CS" sz="1800" dirty="0"/>
          </a:p>
          <a:p>
            <a:pPr>
              <a:defRPr/>
            </a:pPr>
            <a:r>
              <a:rPr lang="sr-Latn-CS" sz="1800" dirty="0"/>
              <a:t>Pa će međunarodne razlike u cenama K padati, rasti ili ostati iste u zavisnosti od promene cene K u obe zemlje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03391"/>
      </p:ext>
    </p:extLst>
  </p:cSld>
  <p:clrMapOvr>
    <a:masterClrMapping/>
  </p:clrMapOvr>
  <p:transition advClick="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4660-E4E1-4374-95D4-1309FD42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Ako ste putovali u siromašne zemlje u razvoju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3F10-40A8-4596-8D32-3BE57714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mora da ste primetili da ljudi troše veoma različita</a:t>
            </a:r>
            <a:r>
              <a:rPr lang="sr-Latn-CS" dirty="0"/>
              <a:t> </a:t>
            </a:r>
            <a:r>
              <a:rPr lang="pl-PL" dirty="0"/>
              <a:t>dobra i usluge od onih koje troše potrošači u </a:t>
            </a:r>
            <a:r>
              <a:rPr lang="it-IT" dirty="0"/>
              <a:t>SAD. </a:t>
            </a:r>
            <a:endParaRPr lang="sr-Latn-CS" dirty="0"/>
          </a:p>
          <a:p>
            <a:pPr>
              <a:defRPr/>
            </a:pPr>
            <a:r>
              <a:rPr lang="it-IT" dirty="0"/>
              <a:t>Da li ovo znači da se ukusi u zemljama u</a:t>
            </a:r>
            <a:r>
              <a:rPr lang="sr-Latn-CS" dirty="0"/>
              <a:t>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ukusa</a:t>
            </a:r>
            <a:r>
              <a:rPr lang="en-US" dirty="0"/>
              <a:t> u SAD? </a:t>
            </a:r>
            <a:endParaRPr lang="sr-Latn-CS" dirty="0"/>
          </a:p>
          <a:p>
            <a:pPr>
              <a:defRPr/>
            </a:pPr>
            <a:r>
              <a:rPr lang="sr-Latn-CS" dirty="0"/>
              <a:t>Ne razlikuju se toliko ukusi koliko – dohoci!!!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741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86EB-6496-471B-95EF-9FCDB8C1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sz="2400" dirty="0"/>
              <a:t>p</a:t>
            </a:r>
            <a:r>
              <a:rPr lang="en-US" sz="2400" dirty="0" err="1"/>
              <a:t>retpostavite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se </a:t>
            </a:r>
            <a:r>
              <a:rPr lang="en-US" sz="2400" dirty="0" err="1"/>
              <a:t>ukusi</a:t>
            </a:r>
            <a:r>
              <a:rPr lang="en-US" sz="2400" dirty="0"/>
              <a:t> u </a:t>
            </a:r>
            <a:r>
              <a:rPr lang="en-US" sz="2400" dirty="0" err="1"/>
              <a:t>Zemlji</a:t>
            </a:r>
            <a:r>
              <a:rPr lang="sr-Latn-CS" sz="2400" dirty="0"/>
              <a:t> </a:t>
            </a:r>
            <a:r>
              <a:rPr lang="en-US" sz="2400" dirty="0"/>
              <a:t>1 </a:t>
            </a:r>
            <a:r>
              <a:rPr lang="en-US" sz="2400" dirty="0" err="1"/>
              <a:t>menjaju</a:t>
            </a:r>
            <a:r>
              <a:rPr lang="en-US" sz="2400" dirty="0"/>
              <a:t> u </a:t>
            </a:r>
            <a:r>
              <a:rPr lang="en-US" sz="2400" dirty="0" err="1"/>
              <a:t>korist</a:t>
            </a:r>
            <a:r>
              <a:rPr lang="en-US" sz="2400" dirty="0"/>
              <a:t> </a:t>
            </a:r>
            <a:r>
              <a:rPr lang="en-US" sz="2400" dirty="0" err="1"/>
              <a:t>proizvoda</a:t>
            </a:r>
            <a:r>
              <a:rPr lang="en-US" sz="2400" dirty="0"/>
              <a:t> </a:t>
            </a:r>
            <a:r>
              <a:rPr lang="en-US" sz="2400" dirty="0" err="1"/>
              <a:t>njenog</a:t>
            </a:r>
            <a:r>
              <a:rPr lang="en-US" sz="2400" dirty="0"/>
              <a:t> </a:t>
            </a:r>
            <a:r>
              <a:rPr lang="en-US" sz="2400" dirty="0" err="1"/>
              <a:t>komparativnog</a:t>
            </a:r>
            <a:r>
              <a:rPr lang="sr-Latn-CS" sz="2400" dirty="0"/>
              <a:t> </a:t>
            </a:r>
            <a:r>
              <a:rPr lang="en-US" sz="2400" i="1" dirty="0" err="1"/>
              <a:t>zaostajanja</a:t>
            </a:r>
            <a:r>
              <a:rPr lang="en-US" sz="2400" i="1" dirty="0"/>
              <a:t> (</a:t>
            </a:r>
            <a:r>
              <a:rPr lang="en-US" sz="2400" i="1" dirty="0" err="1"/>
              <a:t>tj</a:t>
            </a:r>
            <a:r>
              <a:rPr lang="en-US" sz="2400" i="1" dirty="0"/>
              <a:t>., u </a:t>
            </a:r>
            <a:r>
              <a:rPr lang="en-US" sz="2400" i="1" dirty="0" err="1"/>
              <a:t>korist</a:t>
            </a:r>
            <a:r>
              <a:rPr lang="en-US" sz="2400" i="1" dirty="0"/>
              <a:t> </a:t>
            </a:r>
            <a:r>
              <a:rPr lang="en-US" sz="2400" i="1" dirty="0" err="1"/>
              <a:t>proizvoda</a:t>
            </a:r>
            <a:r>
              <a:rPr lang="en-US" sz="2400" i="1" dirty="0"/>
              <a:t> Y).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E6E81-2143-47D2-9404-B42C21EEB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sz="2800" dirty="0"/>
              <a:t>Kakav je efekat ove promene na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i="1" dirty="0"/>
              <a:t>PX/PY Zemlje 1? </a:t>
            </a:r>
            <a:endParaRPr lang="sr-Latn-CS" sz="2400" i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i="1" dirty="0">
                <a:solidFill>
                  <a:srgbClr val="FFFF00"/>
                </a:solidFill>
              </a:rPr>
              <a:t>PX/PY </a:t>
            </a:r>
            <a:r>
              <a:rPr lang="en-US" sz="2400" i="1" dirty="0" err="1">
                <a:solidFill>
                  <a:srgbClr val="FFFF00"/>
                </a:solidFill>
              </a:rPr>
              <a:t>Zemlje</a:t>
            </a:r>
            <a:r>
              <a:rPr lang="en-US" sz="2400" i="1" dirty="0">
                <a:solidFill>
                  <a:srgbClr val="FFFF00"/>
                </a:solidFill>
              </a:rPr>
              <a:t> 1</a:t>
            </a:r>
            <a:r>
              <a:rPr lang="sr-Latn-CS" sz="2400" i="1" dirty="0">
                <a:solidFill>
                  <a:srgbClr val="FFFF00"/>
                </a:solidFill>
              </a:rPr>
              <a:t> opada</a:t>
            </a:r>
            <a:endParaRPr lang="en-US" sz="2400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pl-PL" sz="2800" dirty="0"/>
              <a:t>(b) Kakav je efekat ove promene u ukusima na </a:t>
            </a:r>
            <a:r>
              <a:rPr lang="en-US" sz="2800" i="1" dirty="0"/>
              <a:t>r/w u </a:t>
            </a:r>
            <a:r>
              <a:rPr lang="en-US" sz="2800" i="1" dirty="0" err="1"/>
              <a:t>Zemlji</a:t>
            </a:r>
            <a:r>
              <a:rPr lang="en-US" sz="2800" i="1" dirty="0"/>
              <a:t> 1?</a:t>
            </a:r>
            <a:endParaRPr lang="sr-Latn-CS" sz="2800" i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CS" sz="2400" i="1" dirty="0">
                <a:solidFill>
                  <a:srgbClr val="FFFF00"/>
                </a:solidFill>
              </a:rPr>
              <a:t>raste</a:t>
            </a:r>
            <a:endParaRPr lang="en-US" sz="2400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pl-PL" sz="2800" dirty="0"/>
              <a:t>(c) Kakav je efekat ovoga na obim trgovine i na </a:t>
            </a:r>
            <a:r>
              <a:rPr lang="en-US" sz="2800" dirty="0" err="1"/>
              <a:t>položaj</a:t>
            </a:r>
            <a:r>
              <a:rPr lang="en-US" sz="2800" dirty="0"/>
              <a:t> </a:t>
            </a:r>
            <a:r>
              <a:rPr lang="sr-Latn-CS" sz="2800" dirty="0"/>
              <a:t>Zemlje 2</a:t>
            </a:r>
            <a:r>
              <a:rPr lang="en-US" sz="2800" dirty="0"/>
              <a:t>?</a:t>
            </a:r>
            <a:endParaRPr lang="sr-Latn-CS" sz="28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CS" sz="2400" i="1" dirty="0">
                <a:solidFill>
                  <a:srgbClr val="FFFF00"/>
                </a:solidFill>
              </a:rPr>
              <a:t>Poboljšava se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827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7BF1-A543-471F-A213-08B3C26C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opšte</a:t>
            </a:r>
            <a:r>
              <a:rPr lang="en-US" sz="2800" dirty="0"/>
              <a:t> </a:t>
            </a:r>
            <a:r>
              <a:rPr lang="en-US" sz="2800" dirty="0" err="1"/>
              <a:t>zaključke</a:t>
            </a:r>
            <a:r>
              <a:rPr lang="en-US" sz="2800" dirty="0"/>
              <a:t> </a:t>
            </a:r>
            <a:r>
              <a:rPr lang="en-US" sz="2800" dirty="0" err="1"/>
              <a:t>možemo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izvučemo</a:t>
            </a:r>
            <a:r>
              <a:rPr lang="sr-Latn-CS" sz="2800" dirty="0"/>
              <a:t> </a:t>
            </a:r>
            <a:r>
              <a:rPr lang="pl-PL" sz="2800" dirty="0"/>
              <a:t>u odnosu na korisnost i  prihvatljivost H–O </a:t>
            </a:r>
            <a:r>
              <a:rPr lang="en-US" sz="2800" dirty="0" err="1"/>
              <a:t>modela</a:t>
            </a:r>
            <a:r>
              <a:rPr lang="en-US" sz="2800" dirty="0"/>
              <a:t>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DAC1C-DAE8-4F01-93A6-AE2887A1C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	</a:t>
            </a:r>
            <a:r>
              <a:rPr lang="sr-Latn-CS" sz="2400" dirty="0"/>
              <a:t>Raspoloživost faktora dobro objašnjava komparativne prednosti</a:t>
            </a:r>
            <a:endParaRPr lang="en-US" sz="2400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	</a:t>
            </a:r>
            <a:r>
              <a:rPr lang="sr-Latn-CS" sz="2400" dirty="0"/>
              <a:t>Moramo proširiti model ljudskim kapitalom</a:t>
            </a: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5038824"/>
      </p:ext>
    </p:extLst>
  </p:cSld>
  <p:clrMapOvr>
    <a:masterClrMapping/>
  </p:clrMapOvr>
  <p:transition advClick="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E362-4CCF-4FD0-97A7-C256B3ED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3600" dirty="0"/>
              <a:t>Uz istu tehnologiju zemlje će imati isti </a:t>
            </a:r>
            <a:r>
              <a:rPr lang="en-US" sz="3600" dirty="0"/>
              <a:t>K/L </a:t>
            </a:r>
            <a:r>
              <a:rPr lang="sr-Latn-CS" sz="3600" dirty="0"/>
              <a:t>ako imaju: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E32B0-B121-4CBF-800A-B105D5C44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</a:p>
          <a:p>
            <a:pPr eaLnBrk="1" hangingPunct="1">
              <a:defRPr/>
            </a:pPr>
            <a:r>
              <a:rPr lang="en-US" dirty="0"/>
              <a:t>a.  </a:t>
            </a:r>
            <a:r>
              <a:rPr lang="sr-Latn-CS" dirty="0"/>
              <a:t>Iste faktorske cene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b.  </a:t>
            </a:r>
            <a:r>
              <a:rPr lang="sr-Latn-CS" dirty="0"/>
              <a:t>Iste ukuse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c.  </a:t>
            </a:r>
            <a:r>
              <a:rPr lang="sr-Latn-CS" dirty="0"/>
              <a:t>Iste proizvodne funkcije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d.  </a:t>
            </a:r>
            <a:r>
              <a:rPr lang="sr-Latn-CS" dirty="0"/>
              <a:t>Sve navedeno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A99F97-7E07-450A-A979-BB514E7CA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4800600" cy="6096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880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Rectangle 5">
            <a:extLst>
              <a:ext uri="{FF2B5EF4-FFF2-40B4-BE49-F238E27FC236}">
                <a16:creationId xmlns:a16="http://schemas.microsoft.com/office/drawing/2014/main" id="{FAD07F7A-B1AC-4DF2-9D63-DDBA458F32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2590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>
                <a:solidFill>
                  <a:srgbClr val="FF3300"/>
                </a:solidFill>
                <a:effectLst/>
              </a:rPr>
              <a:t>Proizvod X</a:t>
            </a:r>
            <a:r>
              <a:rPr lang="en-US">
                <a:effectLst/>
              </a:rPr>
              <a:t> je radno intenzivan</a:t>
            </a:r>
            <a:r>
              <a:rPr lang="sr-Latn-CS">
                <a:effectLst/>
              </a:rPr>
              <a:t> u obe zemlje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>
                <a:effectLst/>
              </a:rPr>
              <a:t>a proizvod Y je kapitalno intenzivan</a:t>
            </a:r>
            <a:endParaRPr lang="sr-Latn-CS">
              <a:effectLst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>
                <a:effectLst/>
              </a:rPr>
              <a:t>proizvod u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obe zemlje.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310282" name="Rectangle 10">
            <a:extLst>
              <a:ext uri="{FF2B5EF4-FFF2-40B4-BE49-F238E27FC236}">
                <a16:creationId xmlns:a16="http://schemas.microsoft.com/office/drawing/2014/main" id="{721F7432-4E44-4D2F-BE63-43D490198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72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defRPr/>
            </a:pPr>
            <a:r>
              <a:rPr lang="sr-Latn-CS" sz="4400" b="1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Pretpostavka 3</a:t>
            </a:r>
            <a:endParaRPr lang="en-US" sz="4400" b="1" u="non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0244" name="Picture 16">
            <a:extLst>
              <a:ext uri="{FF2B5EF4-FFF2-40B4-BE49-F238E27FC236}">
                <a16:creationId xmlns:a16="http://schemas.microsoft.com/office/drawing/2014/main" id="{2F3B1DF8-A4E6-496F-A6EA-88D275E48E53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025650"/>
            <a:ext cx="6553200" cy="280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Line 17">
            <a:extLst>
              <a:ext uri="{FF2B5EF4-FFF2-40B4-BE49-F238E27FC236}">
                <a16:creationId xmlns:a16="http://schemas.microsoft.com/office/drawing/2014/main" id="{12450838-9FDB-4E75-9C70-DA68326FF0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4114800"/>
            <a:ext cx="22098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18">
            <a:extLst>
              <a:ext uri="{FF2B5EF4-FFF2-40B4-BE49-F238E27FC236}">
                <a16:creationId xmlns:a16="http://schemas.microsoft.com/office/drawing/2014/main" id="{415E043D-7EA2-4039-A0E0-6445FBD893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352800"/>
            <a:ext cx="1371600" cy="1295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291" name="Rectangle 19">
            <a:extLst>
              <a:ext uri="{FF2B5EF4-FFF2-40B4-BE49-F238E27FC236}">
                <a16:creationId xmlns:a16="http://schemas.microsoft.com/office/drawing/2014/main" id="{A01600BB-AC36-471B-8327-F238EADB8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02920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u="none">
                <a:latin typeface="Tahoma" pitchFamily="34" charset="0"/>
              </a:rPr>
              <a:t> </a:t>
            </a:r>
            <a:r>
              <a:rPr lang="sr-Latn-CS" sz="2800" u="none">
                <a:latin typeface="Tahoma" pitchFamily="34" charset="0"/>
              </a:rPr>
              <a:t>u zemlji 1 – K/R je ¼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sr-Latn-C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 zemlji 2 – K/R je 1</a:t>
            </a:r>
            <a:endParaRPr lang="en-US" sz="28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10292" name="Rectangle 20">
            <a:extLst>
              <a:ext uri="{FF2B5EF4-FFF2-40B4-BE49-F238E27FC236}">
                <a16:creationId xmlns:a16="http://schemas.microsoft.com/office/drawing/2014/main" id="{D391E0F9-B754-49B8-B2FD-EF8A5848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172200"/>
            <a:ext cx="525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sr-Latn-C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Proizvodnja žita u Srbiji  i SAD</a:t>
            </a:r>
            <a:endParaRPr lang="en-US" sz="28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 build="p"/>
      <p:bldP spid="31029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AC14-0452-46FA-BA78-C2817DC6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dirty="0"/>
              <a:t>Paradoks Leontijea odnosi se na empirijski nalaz prema kome su u SAD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09DDE-48C5-4616-8A88-3FC3640AF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Uvozni supstituti K-intenzivniji od izvoza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Uvoz je </a:t>
            </a:r>
            <a:r>
              <a:rPr lang="en-US" dirty="0"/>
              <a:t>K-</a:t>
            </a:r>
            <a:r>
              <a:rPr lang="en-US" dirty="0" err="1"/>
              <a:t>inten</a:t>
            </a:r>
            <a:r>
              <a:rPr lang="sr-Latn-CS" dirty="0"/>
              <a:t>zivniji od izvoza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Izvoz je R</a:t>
            </a:r>
            <a:r>
              <a:rPr lang="en-US" dirty="0"/>
              <a:t>-</a:t>
            </a:r>
            <a:r>
              <a:rPr lang="en-US" dirty="0" err="1"/>
              <a:t>inten</a:t>
            </a:r>
            <a:r>
              <a:rPr lang="sr-Latn-CS" dirty="0"/>
              <a:t>zivniji od uvoza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sr-Latn-CS" dirty="0"/>
              <a:t>Izvoz je </a:t>
            </a:r>
            <a:r>
              <a:rPr lang="en-US" dirty="0"/>
              <a:t>K-</a:t>
            </a:r>
            <a:r>
              <a:rPr lang="en-US" dirty="0" err="1"/>
              <a:t>inten</a:t>
            </a:r>
            <a:r>
              <a:rPr lang="sr-Latn-CS" dirty="0"/>
              <a:t>zivniji od uvoznih supstituta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56359-1B66-4DD8-BED2-20FF7FD00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57400"/>
            <a:ext cx="7086600" cy="9144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83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ED03-9A83-4BDB-8877-9FCACBCB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Realna nadnica u industriji kao procenat nadnice u SAD</a:t>
            </a:r>
            <a:endParaRPr lang="en-GB" dirty="0"/>
          </a:p>
        </p:txBody>
      </p:sp>
      <p:pic>
        <p:nvPicPr>
          <p:cNvPr id="77827" name="Picture 2">
            <a:extLst>
              <a:ext uri="{FF2B5EF4-FFF2-40B4-BE49-F238E27FC236}">
                <a16:creationId xmlns:a16="http://schemas.microsoft.com/office/drawing/2014/main" id="{E8553F86-D53C-41D4-8D0F-8B61092616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0" t="48148" r="29688" b="25926"/>
          <a:stretch>
            <a:fillRect/>
          </a:stretch>
        </p:blipFill>
        <p:spPr>
          <a:xfrm>
            <a:off x="762000" y="2209800"/>
            <a:ext cx="7315200" cy="3938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57672"/>
      </p:ext>
    </p:extLst>
  </p:cSld>
  <p:clrMapOvr>
    <a:masterClrMapping/>
  </p:clrMapOvr>
  <p:transition advClick="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3E8B-C912-4310-B5E5-D0FAD171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7C4B-DFFB-43D5-809B-627596293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Vidi se sa smanjuje razlike, ali ih ne eliminiše </a:t>
            </a:r>
          </a:p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li se to ne može smatrati dokazom teoreme </a:t>
            </a:r>
          </a:p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ašto?</a:t>
            </a:r>
          </a:p>
          <a:p>
            <a:pPr>
              <a:defRPr/>
            </a:pPr>
            <a:r>
              <a:rPr lang="en-GB" dirty="0"/>
              <a:t>T</a:t>
            </a:r>
            <a:r>
              <a:rPr lang="sr-Latn-RS" dirty="0"/>
              <a:t>ehnički progres, na primer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985091"/>
      </p:ext>
    </p:extLst>
  </p:cSld>
  <p:clrMapOvr>
    <a:masterClrMapping/>
  </p:clrMapOvr>
  <p:transition advClick="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3C812-8935-468D-840E-6417F187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D4311-1E6E-4E48-A27A-558EE1A97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Mnogi drugi faktori utiču – HOS I FPE deluju da se izjednače plate u SAD i Egiptu, ali tehnički progres je više prisutan u SAD </a:t>
            </a:r>
          </a:p>
          <a:p>
            <a:pPr>
              <a:defRPr/>
            </a:pPr>
            <a:r>
              <a:rPr lang="sr-Latn-RS" dirty="0"/>
              <a:t>Ovo ne osporava HOS</a:t>
            </a:r>
          </a:p>
          <a:p>
            <a:pPr>
              <a:defRPr/>
            </a:pPr>
            <a:r>
              <a:rPr lang="en-GB" dirty="0"/>
              <a:t>J</a:t>
            </a:r>
            <a:r>
              <a:rPr lang="sr-Latn-RS" dirty="0"/>
              <a:t>er bi u odsustvu razmene razlike bile još veće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423639"/>
      </p:ext>
    </p:extLst>
  </p:cSld>
  <p:clrMapOvr>
    <a:masterClrMapping/>
  </p:clrMapOvr>
  <p:transition advClick="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410A-9606-488F-A3F5-5D3E72AB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orist od FPE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00EB6-E821-4B22-B6D5-5312E19C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U</a:t>
            </a:r>
            <a:r>
              <a:rPr lang="sr-Latn-RS" dirty="0"/>
              <a:t>tvrđuje faktore koji presudno deluju </a:t>
            </a:r>
          </a:p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azmišlja u okvirima opšte ravnoteže </a:t>
            </a:r>
          </a:p>
          <a:p>
            <a:pPr>
              <a:defRPr/>
            </a:pPr>
            <a:r>
              <a:rPr lang="en-GB" dirty="0"/>
              <a:t>G</a:t>
            </a:r>
            <a:r>
              <a:rPr lang="sr-Latn-RS" dirty="0"/>
              <a:t>ovori o tome u kom će se pravcu kretati prinosi homogenih faktora </a:t>
            </a:r>
          </a:p>
          <a:p>
            <a:pPr>
              <a:defRPr/>
            </a:pPr>
            <a:r>
              <a:rPr lang="en-GB" dirty="0"/>
              <a:t>A</a:t>
            </a:r>
            <a:r>
              <a:rPr lang="sr-Latn-RS" dirty="0"/>
              <a:t>li ostaje jedan problem – plate i dohoci nisu jedno isto!!!</a:t>
            </a:r>
          </a:p>
        </p:txBody>
      </p:sp>
    </p:spTree>
    <p:extLst>
      <p:ext uri="{BB962C8B-B14F-4D97-AF65-F5344CB8AC3E}">
        <p14:creationId xmlns:p14="http://schemas.microsoft.com/office/powerpoint/2010/main" val="98971755"/>
      </p:ext>
    </p:extLst>
  </p:cSld>
  <p:clrMapOvr>
    <a:masterClrMapping/>
  </p:clrMapOvr>
  <p:transition advClick="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C650-BDAB-4870-A3B8-B812259F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Č</a:t>
            </a:r>
            <a:r>
              <a:rPr lang="sr-Latn-RS" dirty="0"/>
              <a:t>ak i kad se prinosi izjednače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A145-903E-4265-A8F6-1FEEB0D6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495800"/>
          </a:xfrm>
        </p:spPr>
        <p:txBody>
          <a:bodyPr/>
          <a:lstStyle/>
          <a:p>
            <a:pPr>
              <a:defRPr/>
            </a:pPr>
            <a:r>
              <a:rPr lang="en-GB" dirty="0"/>
              <a:t>Per capita </a:t>
            </a:r>
            <a:r>
              <a:rPr lang="sr-Latn-RS" dirty="0"/>
              <a:t>dohoci ne moraju da se izjednače. </a:t>
            </a:r>
          </a:p>
          <a:p>
            <a:pPr>
              <a:defRPr/>
            </a:pPr>
            <a:r>
              <a:rPr lang="en-GB" dirty="0"/>
              <a:t>B</a:t>
            </a:r>
            <a:r>
              <a:rPr lang="sr-Latn-RS" dirty="0"/>
              <a:t>roj nekvalifikovanih radnika</a:t>
            </a:r>
          </a:p>
          <a:p>
            <a:pPr>
              <a:defRPr/>
            </a:pPr>
            <a:r>
              <a:rPr lang="sr-Latn-RS" dirty="0"/>
              <a:t>stopa participacije</a:t>
            </a:r>
          </a:p>
          <a:p>
            <a:pPr>
              <a:defRPr/>
            </a:pPr>
            <a:r>
              <a:rPr lang="sr-Latn-RS" dirty="0"/>
              <a:t>D</a:t>
            </a:r>
            <a:r>
              <a:rPr lang="en-GB" dirty="0" err="1"/>
              <a:t>ependency</a:t>
            </a:r>
            <a:r>
              <a:rPr lang="en-GB" dirty="0"/>
              <a:t> </a:t>
            </a:r>
            <a:r>
              <a:rPr lang="en-GB" dirty="0" err="1"/>
              <a:t>ra</a:t>
            </a:r>
            <a:r>
              <a:rPr lang="sr-Latn-RS" dirty="0"/>
              <a:t>tio (količnik zbira mlađih od 15 i starijih od 64g prema broju ljudi 15-64)</a:t>
            </a:r>
          </a:p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adni napor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26831"/>
      </p:ext>
    </p:extLst>
  </p:cSld>
  <p:clrMapOvr>
    <a:masterClrMapping/>
  </p:clrMapOvr>
  <p:transition advClick="0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0F6F8-8644-4DDE-8B9F-285B34FE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CB00-F59F-4058-838B-F3187D814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8077200" cy="4572000"/>
          </a:xfrm>
        </p:spPr>
        <p:txBody>
          <a:bodyPr/>
          <a:lstStyle/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pr, Japan je po sva četiri pokazatelja bolji od Indije</a:t>
            </a:r>
          </a:p>
          <a:p>
            <a:pPr lvl="1">
              <a:defRPr/>
            </a:pPr>
            <a:r>
              <a:rPr lang="en-GB" dirty="0"/>
              <a:t>V</a:t>
            </a:r>
            <a:r>
              <a:rPr lang="sr-Latn-RS" dirty="0"/>
              <a:t>iše kvalifikovanih radnika</a:t>
            </a:r>
          </a:p>
          <a:p>
            <a:pPr lvl="1">
              <a:defRPr/>
            </a:pPr>
            <a:r>
              <a:rPr lang="en-GB" dirty="0"/>
              <a:t>V</a:t>
            </a:r>
            <a:r>
              <a:rPr lang="sr-Latn-RS" dirty="0"/>
              <a:t>eća stopa participacije</a:t>
            </a:r>
          </a:p>
          <a:p>
            <a:pPr lvl="1">
              <a:defRPr/>
            </a:pPr>
            <a:r>
              <a:rPr lang="en-GB" dirty="0"/>
              <a:t>N</a:t>
            </a:r>
            <a:r>
              <a:rPr lang="sr-Latn-RS" dirty="0"/>
              <a:t>iža stopa zavisnosti</a:t>
            </a:r>
          </a:p>
          <a:p>
            <a:pPr lvl="1">
              <a:defRPr/>
            </a:pPr>
            <a:r>
              <a:rPr lang="en-GB" dirty="0"/>
              <a:t>V</a:t>
            </a:r>
            <a:r>
              <a:rPr lang="sr-Latn-RS" dirty="0"/>
              <a:t>eća posvećenost radu</a:t>
            </a:r>
          </a:p>
          <a:p>
            <a:pPr>
              <a:defRPr/>
            </a:pPr>
            <a:r>
              <a:rPr lang="en-GB" dirty="0"/>
              <a:t>T</a:t>
            </a:r>
            <a:r>
              <a:rPr lang="sr-Latn-RS" dirty="0"/>
              <a:t>e kad bi se plate izjednačile, Japan bi opet imao mnogo veći per capita dohodak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962429"/>
      </p:ext>
    </p:extLst>
  </p:cSld>
  <p:clrMapOvr>
    <a:masterClrMapping/>
  </p:clrMapOvr>
  <p:transition advClick="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D13C-8850-4116-AD7C-6AB6DBCE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ne </a:t>
            </a:r>
            <a:r>
              <a:rPr lang="en-US" sz="2800" dirty="0" err="1"/>
              <a:t>postoji</a:t>
            </a:r>
            <a:r>
              <a:rPr lang="en-US" sz="2800" dirty="0"/>
              <a:t> </a:t>
            </a:r>
            <a:r>
              <a:rPr lang="en-US" sz="2800" dirty="0" err="1"/>
              <a:t>nikakva</a:t>
            </a:r>
            <a:r>
              <a:rPr lang="en-US" sz="2800" dirty="0"/>
              <a:t> </a:t>
            </a:r>
            <a:r>
              <a:rPr lang="en-US" sz="2800" dirty="0" err="1"/>
              <a:t>šansa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cene</a:t>
            </a:r>
            <a:r>
              <a:rPr lang="sr-Latn-CS" sz="2800" dirty="0"/>
              <a:t> </a:t>
            </a:r>
            <a:r>
              <a:rPr lang="en-US" sz="2800" dirty="0" err="1"/>
              <a:t>faktora</a:t>
            </a:r>
            <a:r>
              <a:rPr lang="en-US" sz="2800" dirty="0"/>
              <a:t> </a:t>
            </a:r>
            <a:r>
              <a:rPr lang="en-US" sz="2800" dirty="0" err="1"/>
              <a:t>ikada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izjednačene</a:t>
            </a:r>
            <a:r>
              <a:rPr lang="en-US" sz="2800" dirty="0"/>
              <a:t> </a:t>
            </a:r>
            <a:r>
              <a:rPr lang="en-US" sz="2800" dirty="0" err="1"/>
              <a:t>putem</a:t>
            </a:r>
            <a:r>
              <a:rPr lang="en-US" sz="2800" dirty="0"/>
              <a:t> </a:t>
            </a:r>
            <a:r>
              <a:rPr lang="en-US" sz="2800" dirty="0" err="1"/>
              <a:t>slobodne</a:t>
            </a:r>
            <a:r>
              <a:rPr lang="sr-Latn-CS" sz="2800" dirty="0"/>
              <a:t> robne razmene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51312-3CC0-47C6-8773-E1FEBF562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To je izjavio čuveni </a:t>
            </a:r>
            <a:r>
              <a:rPr lang="en-US" dirty="0"/>
              <a:t>Gottfried </a:t>
            </a:r>
            <a:r>
              <a:rPr lang="en-US" dirty="0" err="1"/>
              <a:t>Haberler</a:t>
            </a:r>
            <a:r>
              <a:rPr lang="en-US" dirty="0"/>
              <a:t> </a:t>
            </a:r>
            <a:r>
              <a:rPr lang="sr-Latn-RS" dirty="0"/>
              <a:t>u “</a:t>
            </a:r>
            <a:r>
              <a:rPr lang="en-US" u="sng" dirty="0"/>
              <a:t>Survey of International Trade Theory</a:t>
            </a:r>
            <a:r>
              <a:rPr lang="en-US" dirty="0"/>
              <a:t>, 1961), p. 18. </a:t>
            </a:r>
            <a:endParaRPr lang="en-GB" dirty="0"/>
          </a:p>
          <a:p>
            <a:pPr>
              <a:defRPr/>
            </a:pPr>
            <a:r>
              <a:rPr lang="en-US" dirty="0"/>
              <a:t> </a:t>
            </a:r>
            <a:r>
              <a:rPr lang="sr-Latn-RS" dirty="0"/>
              <a:t>To je svakako tačno, ali je ovde cilj da se rigorozno pokažu uslovi pod kojima će međunarodna razmena izjednačiti prinose homogenih faktora u svim zemljama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270529"/>
      </p:ext>
    </p:extLst>
  </p:cSld>
  <p:clrMapOvr>
    <a:masterClrMapping/>
  </p:clrMapOvr>
  <p:transition advClick="0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8AC7-C898-4176-BB88-B7947575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800" dirty="0"/>
              <a:t>Razlika u faktorskoj raspoloživosti dovodi do </a:t>
            </a:r>
            <a:r>
              <a:rPr lang="en-US" sz="2800" dirty="0"/>
              <a:t>toga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granice</a:t>
            </a:r>
            <a:r>
              <a:rPr lang="en-US" sz="2800" dirty="0"/>
              <a:t> </a:t>
            </a:r>
            <a:r>
              <a:rPr lang="en-US" sz="2800" dirty="0" err="1"/>
              <a:t>proizvodnje</a:t>
            </a:r>
            <a:r>
              <a:rPr lang="en-US" sz="2800" dirty="0"/>
              <a:t> u </a:t>
            </a:r>
            <a:r>
              <a:rPr lang="en-US" sz="2800" dirty="0" err="1"/>
              <a:t>dve</a:t>
            </a:r>
            <a:r>
              <a:rPr lang="en-US" sz="2800" dirty="0"/>
              <a:t> </a:t>
            </a:r>
            <a:r>
              <a:rPr lang="en-US" sz="2800" dirty="0" err="1"/>
              <a:t>zemlje</a:t>
            </a:r>
            <a:r>
              <a:rPr lang="en-US" sz="2800" dirty="0"/>
              <a:t> </a:t>
            </a:r>
            <a:r>
              <a:rPr lang="en-US" sz="2800" dirty="0" err="1"/>
              <a:t>različitog</a:t>
            </a:r>
            <a:r>
              <a:rPr lang="sr-Latn-CS" sz="2800" dirty="0"/>
              <a:t> </a:t>
            </a:r>
            <a:r>
              <a:rPr lang="en-US" sz="2800" dirty="0" err="1"/>
              <a:t>oblika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BCC20-4753-493D-8D42-8FC964036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75438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Latn-CS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err="1"/>
              <a:t>Šta</a:t>
            </a:r>
            <a:r>
              <a:rPr lang="en-US" sz="2000" dirty="0"/>
              <a:t> </a:t>
            </a:r>
            <a:r>
              <a:rPr lang="en-US" sz="2000" dirty="0" err="1"/>
              <a:t>još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dovede</a:t>
            </a:r>
            <a:r>
              <a:rPr lang="en-US" sz="2000" dirty="0"/>
              <a:t> do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oblika</a:t>
            </a:r>
            <a:r>
              <a:rPr lang="sr-Latn-CS" sz="2000" dirty="0"/>
              <a:t> </a:t>
            </a:r>
            <a:r>
              <a:rPr lang="en-US" sz="2000" dirty="0" err="1"/>
              <a:t>njihovih</a:t>
            </a:r>
            <a:r>
              <a:rPr lang="en-US" sz="2000" dirty="0"/>
              <a:t> </a:t>
            </a:r>
            <a:r>
              <a:rPr lang="en-US" sz="2000" dirty="0" err="1"/>
              <a:t>granica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?</a:t>
            </a:r>
            <a:endParaRPr lang="sr-Latn-CS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/>
              <a:t>a) </a:t>
            </a:r>
            <a:r>
              <a:rPr lang="sr-Latn-CS" sz="2000" dirty="0"/>
              <a:t>razlike u tehnologiji</a:t>
            </a:r>
            <a:endParaRPr lang="en-US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Latn-CS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pretpostavka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napravili</a:t>
            </a:r>
            <a:r>
              <a:rPr lang="en-US" sz="2000" dirty="0"/>
              <a:t> </a:t>
            </a:r>
            <a:r>
              <a:rPr lang="en-US" sz="2000" dirty="0" err="1"/>
              <a:t>Hekšer</a:t>
            </a:r>
            <a:r>
              <a:rPr lang="sr-Latn-CS" sz="2000" dirty="0"/>
              <a:t> </a:t>
            </a:r>
            <a:r>
              <a:rPr lang="pl-PL" sz="2000" dirty="0"/>
              <a:t>i Olin to sprečava u Hekšer–Olinovom modelu?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sz="2000" dirty="0"/>
              <a:t>b) ista tehnologija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sz="2000" dirty="0"/>
              <a:t>Koji su drugi mogući uzroci razlika u relativnim cenama proizvoda u dve zemlje u odsustvu razmene</a:t>
            </a:r>
            <a:r>
              <a:rPr lang="en-US" sz="2000" dirty="0"/>
              <a:t>?</a:t>
            </a:r>
            <a:r>
              <a:rPr lang="sr-Latn-CS" sz="20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 sz="2000" dirty="0"/>
              <a:t>c) Različiti ukusi</a:t>
            </a:r>
            <a:endParaRPr lang="en-US" sz="2000" dirty="0"/>
          </a:p>
          <a:p>
            <a:pPr eaLnBrk="1" hangingPunct="1">
              <a:defRPr/>
            </a:pPr>
            <a:endParaRPr lang="en-US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AB73-9981-480C-BC69-7CDF5C8C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9E8E-C101-4122-8349-1B2357B16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vi-VN" dirty="0"/>
              <a:t>Zašto se može reći da je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proteklih</a:t>
            </a:r>
            <a:r>
              <a:rPr lang="en-US" dirty="0"/>
              <a:t> 20 </a:t>
            </a:r>
            <a:r>
              <a:rPr lang="en-US" dirty="0" err="1"/>
              <a:t>godina</a:t>
            </a:r>
            <a:r>
              <a:rPr lang="sr-Latn-CS" dirty="0"/>
              <a:t> </a:t>
            </a:r>
            <a:r>
              <a:rPr lang="vi-VN" dirty="0"/>
              <a:t>međunarodna </a:t>
            </a:r>
            <a:r>
              <a:rPr lang="sr-Latn-CS" dirty="0"/>
              <a:t>razmena </a:t>
            </a:r>
            <a:r>
              <a:rPr lang="pl-PL" dirty="0"/>
              <a:t>doprinela porastu nejednakosti nadnica u SAD</a:t>
            </a:r>
            <a:r>
              <a:rPr lang="en-US" dirty="0"/>
              <a:t>?</a:t>
            </a:r>
            <a:endParaRPr lang="sr-Latn-CS" dirty="0"/>
          </a:p>
          <a:p>
            <a:pPr eaLnBrk="1" hangingPunct="1">
              <a:defRPr/>
            </a:pPr>
            <a:endParaRPr lang="sr-Latn-CS" dirty="0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48000"/>
          </a:schemeClr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48000"/>
          </a:schemeClr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20126</TotalTime>
  <Words>4218</Words>
  <Application>Microsoft Office PowerPoint</Application>
  <PresentationFormat>On-screen Show (4:3)</PresentationFormat>
  <Paragraphs>769</Paragraphs>
  <Slides>101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2" baseType="lpstr">
      <vt:lpstr>Arial</vt:lpstr>
      <vt:lpstr>Calibri</vt:lpstr>
      <vt:lpstr>Cambria Math</vt:lpstr>
      <vt:lpstr>DINMittelschrift</vt:lpstr>
      <vt:lpstr>DINNeuzeitGrotesk-Light</vt:lpstr>
      <vt:lpstr>Tahoma</vt:lpstr>
      <vt:lpstr>Times New Roman</vt:lpstr>
      <vt:lpstr>Trebuchet MS</vt:lpstr>
      <vt:lpstr>Verdana</vt:lpstr>
      <vt:lpstr>Wingdings</vt:lpstr>
      <vt:lpstr>Shimmer</vt:lpstr>
      <vt:lpstr>5. Poglavlje – HOS teorema Hekšer-Olin(Samjuelsonova) teorema</vt:lpstr>
      <vt:lpstr>4 teoreme</vt:lpstr>
      <vt:lpstr>Dva pitanja</vt:lpstr>
      <vt:lpstr>Dva pitanja koja nisu odgovorena ranije </vt:lpstr>
      <vt:lpstr>teorema</vt:lpstr>
      <vt:lpstr>pretpostavke</vt:lpstr>
      <vt:lpstr>Pretpostavka 1</vt:lpstr>
      <vt:lpstr>PowerPoint Presentation</vt:lpstr>
      <vt:lpstr>PowerPoint Presentation</vt:lpstr>
      <vt:lpstr>Pretpostavka 4</vt:lpstr>
      <vt:lpstr>Pretpostavka 5</vt:lpstr>
      <vt:lpstr>Pretpostavka 6</vt:lpstr>
      <vt:lpstr>Pretpostavka 7</vt:lpstr>
      <vt:lpstr>Pretpostavka 8</vt:lpstr>
      <vt:lpstr>Pretpostavka 9</vt:lpstr>
      <vt:lpstr>Pretpostavka 10</vt:lpstr>
      <vt:lpstr>Pretpostavka 11</vt:lpstr>
      <vt:lpstr>FAKTORSKA  …</vt:lpstr>
      <vt:lpstr>KOME MERIMO FAKTORSKU INTENZIVNOST?   </vt:lpstr>
      <vt:lpstr>Ako je Y kapitalno intenzivno dobro</vt:lpstr>
      <vt:lpstr>Zadatak </vt:lpstr>
      <vt:lpstr>proizvodnja će se odvijati duž prave linije čiji je nagib=K/R</vt:lpstr>
      <vt:lpstr>Obilnost</vt:lpstr>
      <vt:lpstr>Ako su kamatne stope u Zemlji 1 niže nego u Zemlji 2</vt:lpstr>
      <vt:lpstr>Drugi način izražavanja obilnosti </vt:lpstr>
      <vt:lpstr>Prema definiciji u izrazima cena faktora...</vt:lpstr>
      <vt:lpstr>Kako to da...</vt:lpstr>
      <vt:lpstr>Kakav je smisao ovoga što radimo?</vt:lpstr>
      <vt:lpstr>Dakle,</vt:lpstr>
      <vt:lpstr>Odnos između dve definicije obilnosti</vt:lpstr>
      <vt:lpstr>zaključak</vt:lpstr>
      <vt:lpstr>Da li je Zemlja 2 je K-obilna prema obe definicije? </vt:lpstr>
      <vt:lpstr> Ovo nije uvek slučaj. </vt:lpstr>
      <vt:lpstr>Šta onda?</vt:lpstr>
      <vt:lpstr>zemlja koja je K-obilna može da proizvede više K-intenzivnog proizvoda...</vt:lpstr>
      <vt:lpstr>Molim zaključak</vt:lpstr>
      <vt:lpstr>Još jedan  zaključak...</vt:lpstr>
      <vt:lpstr>Kako se zvao početak...</vt:lpstr>
      <vt:lpstr>2 dela ima</vt:lpstr>
      <vt:lpstr>Teorema HO</vt:lpstr>
      <vt:lpstr>Na koji način HO teorija predstavlja proširenje</vt:lpstr>
      <vt:lpstr>A neposredan uzrok razmene</vt:lpstr>
      <vt:lpstr>PowerPoint Presentation</vt:lpstr>
      <vt:lpstr>Ponavljamo...</vt:lpstr>
      <vt:lpstr>PowerPoint Presentation</vt:lpstr>
      <vt:lpstr>Teorema o izjednačavanju faktorskih cena</vt:lpstr>
      <vt:lpstr>PowerPoint Presentation</vt:lpstr>
      <vt:lpstr>TEOREMA O IZJEDNAČAVANJU FAKTORSKIH CENA</vt:lpstr>
      <vt:lpstr>TEOREMA O IZJEDNAČAVANJU FAKTORSKIH CENA - FPE </vt:lpstr>
      <vt:lpstr>Teorema</vt:lpstr>
      <vt:lpstr>r1 /w1  =r2 / w2 </vt:lpstr>
      <vt:lpstr>Intuitivni dokaz teoreme </vt:lpstr>
      <vt:lpstr>TREBA ZAPAZITI</vt:lpstr>
      <vt:lpstr>Ako ne važe sve pretpostavke</vt:lpstr>
      <vt:lpstr>Pauza 15 minuta</vt:lpstr>
      <vt:lpstr>Empirijska relevantost HOS i FPE (factor price equailzation) </vt:lpstr>
      <vt:lpstr>PowerPoint Presentation</vt:lpstr>
      <vt:lpstr>Paradoks Leontijea odnosi se na empirijski nalaz prema kome su u SAD</vt:lpstr>
      <vt:lpstr>Rezultati Leontijevljevog testa bili su zapanjujući.</vt:lpstr>
      <vt:lpstr>PowerPoint Presentation</vt:lpstr>
      <vt:lpstr>Rezultati Leontijevljevog testa bili su zapanjujući.</vt:lpstr>
      <vt:lpstr>Vasilij Leontijev</vt:lpstr>
      <vt:lpstr>Kako je računao</vt:lpstr>
      <vt:lpstr>PowerPoint Presentation</vt:lpstr>
      <vt:lpstr>Dva objašnjenja </vt:lpstr>
      <vt:lpstr>Prvo objašnjenje predstavlja optičku iluziju</vt:lpstr>
      <vt:lpstr>Na sličan način je netačno i drugo objašnjenje</vt:lpstr>
      <vt:lpstr>objašnjenje</vt:lpstr>
      <vt:lpstr>K-intenzivnija poljoprivreda u SAD</vt:lpstr>
      <vt:lpstr>Kako to?</vt:lpstr>
      <vt:lpstr>Verovatno najznačajniji izvor pristrasnosti</vt:lpstr>
      <vt:lpstr>Kravis</vt:lpstr>
      <vt:lpstr>Boldvin </vt:lpstr>
      <vt:lpstr>PowerPoint Presentation</vt:lpstr>
      <vt:lpstr>Model specifičnih faktora</vt:lpstr>
      <vt:lpstr>Ovo znači da u stvari imamo 3 proizvodna faktora </vt:lpstr>
      <vt:lpstr>Raste relativna cena X</vt:lpstr>
      <vt:lpstr>Konačni ishod na visinu nadnica - dvosmislen</vt:lpstr>
      <vt:lpstr>Zaključak koji je dobijen na osnovu modela specifičnih faktora </vt:lpstr>
      <vt:lpstr>Prema tome, izgleda da možemo zadržati tradicionalni H–O model</vt:lpstr>
      <vt:lpstr>Reverzibilnost faktorske intenzivnosti </vt:lpstr>
      <vt:lpstr>PowerPoint Presentation</vt:lpstr>
      <vt:lpstr>objasnite na koji način dolazi do faktorske reverzibilnosti</vt:lpstr>
      <vt:lpstr>Objasnite zbog čega, uz postojanje reverzibilnosti faktorske intenzivnosti</vt:lpstr>
      <vt:lpstr>međunarodne razlike u ceni kapitala mogu da opadaju, rastu ili da ostanu nepromenjene ... </vt:lpstr>
      <vt:lpstr>Ako ste putovali u siromašne zemlje u razvoju</vt:lpstr>
      <vt:lpstr>pretpostavite da se ukusi u Zemlji 1 menjaju u korist proizvoda njenog komparativnog zaostajanja (tj., u korist proizvoda Y).</vt:lpstr>
      <vt:lpstr>Koje opšte zaključke možemo da izvučemo u odnosu na korisnost i  prihvatljivost H–O modela? </vt:lpstr>
      <vt:lpstr>Uz istu tehnologiju zemlje će imati isti K/L ako imaju:</vt:lpstr>
      <vt:lpstr>Paradoks Leontijea odnosi se na empirijski nalaz prema kome su u SAD</vt:lpstr>
      <vt:lpstr>Realna nadnica u industriji kao procenat nadnice u SAD</vt:lpstr>
      <vt:lpstr>PowerPoint Presentation</vt:lpstr>
      <vt:lpstr>PowerPoint Presentation</vt:lpstr>
      <vt:lpstr>Korist od FPE</vt:lpstr>
      <vt:lpstr>Čak i kad se prinosi izjednače</vt:lpstr>
      <vt:lpstr>PowerPoint Presentation</vt:lpstr>
      <vt:lpstr>ne postoji nikakva šansa da će cene faktora ikada biti izjednačene putem slobodne robne razmene</vt:lpstr>
      <vt:lpstr>Razlika u faktorskoj raspoloživosti dovodi do toga da su granice proizvodnje u dve zemlje različitog oblika</vt:lpstr>
      <vt:lpstr>PowerPoint Presentation</vt:lpstr>
      <vt:lpstr>Na 2 načina </vt:lpstr>
      <vt:lpstr>Polazeći od tačke ravnoteže pre otvaranja razmene na Slici 5.4.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Danica Popovic</dc:creator>
  <cp:lastModifiedBy>Danica Popovic</cp:lastModifiedBy>
  <cp:revision>366</cp:revision>
  <dcterms:created xsi:type="dcterms:W3CDTF">2009-02-26T06:52:54Z</dcterms:created>
  <dcterms:modified xsi:type="dcterms:W3CDTF">2019-03-22T11:43:21Z</dcterms:modified>
</cp:coreProperties>
</file>